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369" r:id="rId2"/>
    <p:sldId id="379" r:id="rId3"/>
    <p:sldId id="365" r:id="rId4"/>
    <p:sldId id="366" r:id="rId5"/>
    <p:sldId id="360" r:id="rId6"/>
    <p:sldId id="364" r:id="rId7"/>
    <p:sldId id="378" r:id="rId8"/>
    <p:sldId id="377" r:id="rId9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rsa" initials="b" lastIdx="1" clrIdx="0">
    <p:extLst>
      <p:ext uri="{19B8F6BF-5375-455C-9EA6-DF929625EA0E}">
        <p15:presenceInfo xmlns:p15="http://schemas.microsoft.com/office/powerpoint/2012/main" userId="bur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FF00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8" autoAdjust="0"/>
    <p:restoredTop sz="94637" autoAdjust="0"/>
  </p:normalViewPr>
  <p:slideViewPr>
    <p:cSldViewPr>
      <p:cViewPr varScale="1">
        <p:scale>
          <a:sx n="97" d="100"/>
          <a:sy n="97" d="100"/>
        </p:scale>
        <p:origin x="18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D:\spodni%20disk\vyuka\biomechanika\Casson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21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cs-CZ" dirty="0" err="1" smtClean="0"/>
              <a:t>Casson</a:t>
            </a:r>
            <a:r>
              <a:rPr lang="cs-CZ" dirty="0" smtClean="0"/>
              <a:t> </a:t>
            </a:r>
            <a:r>
              <a:rPr lang="cs-CZ" dirty="0"/>
              <a:t>model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blood</a:t>
            </a:r>
            <a:r>
              <a:rPr lang="cs-CZ" dirty="0" smtClean="0"/>
              <a:t> </a:t>
            </a:r>
            <a:r>
              <a:rPr lang="cs-CZ" dirty="0" err="1" smtClean="0"/>
              <a:t>viscosity</a:t>
            </a:r>
            <a:endParaRPr lang="cs-CZ" dirty="0"/>
          </a:p>
        </c:rich>
      </c:tx>
      <c:layout>
        <c:manualLayout>
          <c:xMode val="edge"/>
          <c:yMode val="edge"/>
          <c:x val="0.28707225216919569"/>
          <c:y val="1.9047588313755862E-2"/>
        </c:manualLayout>
      </c:layout>
      <c:overlay val="0"/>
      <c:spPr>
        <a:noFill/>
        <a:ln w="38865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399239543726265"/>
          <c:y val="0.2"/>
          <c:w val="0.55893536121672971"/>
          <c:h val="0.60000000000000031"/>
        </c:manualLayout>
      </c:layout>
      <c:scatterChart>
        <c:scatterStyle val="lineMarker"/>
        <c:varyColors val="0"/>
        <c:ser>
          <c:idx val="1"/>
          <c:order val="0"/>
          <c:tx>
            <c:v>Závislost odhadnutá podle grafu viskozity</c:v>
          </c:tx>
          <c:spPr>
            <a:ln w="19432">
              <a:solidFill>
                <a:srgbClr val="FF00FF"/>
              </a:solidFill>
              <a:prstDash val="solid"/>
            </a:ln>
          </c:spPr>
          <c:marker>
            <c:symbol val="square"/>
            <c:size val="6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name>Automatická lineární aproximace</c:name>
            <c:spPr>
              <a:ln w="4858">
                <a:solidFill>
                  <a:srgbClr val="000000"/>
                </a:solidFill>
                <a:prstDash val="sysDash"/>
              </a:ln>
            </c:spPr>
            <c:trendlineType val="linear"/>
            <c:dispRSqr val="1"/>
            <c:dispEq val="1"/>
            <c:trendlineLbl>
              <c:layout/>
              <c:numFmt formatCode="General" sourceLinked="0"/>
              <c:spPr>
                <a:noFill/>
                <a:ln w="38865">
                  <a:noFill/>
                </a:ln>
              </c:spPr>
              <c:txPr>
                <a:bodyPr/>
                <a:lstStyle/>
                <a:p>
                  <a:pPr>
                    <a:defRPr sz="1454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cs-CZ"/>
                </a:p>
              </c:txPr>
            </c:trendlineLbl>
          </c:trendline>
          <c:xVal>
            <c:numRef>
              <c:f>List1!$D$12:$D$18</c:f>
              <c:numCache>
                <c:formatCode>General</c:formatCode>
                <c:ptCount val="7"/>
                <c:pt idx="0">
                  <c:v>0.70710678118654757</c:v>
                </c:pt>
                <c:pt idx="1">
                  <c:v>1</c:v>
                </c:pt>
                <c:pt idx="2">
                  <c:v>1.4142135623730951</c:v>
                </c:pt>
                <c:pt idx="3">
                  <c:v>3.1622776601683795</c:v>
                </c:pt>
                <c:pt idx="4">
                  <c:v>7.0710678118654755</c:v>
                </c:pt>
                <c:pt idx="5">
                  <c:v>10</c:v>
                </c:pt>
                <c:pt idx="6">
                  <c:v>31.622776601683793</c:v>
                </c:pt>
              </c:numCache>
            </c:numRef>
          </c:xVal>
          <c:yVal>
            <c:numRef>
              <c:f>List1!$F$12:$F$18</c:f>
              <c:numCache>
                <c:formatCode>General</c:formatCode>
                <c:ptCount val="7"/>
                <c:pt idx="0">
                  <c:v>0.1</c:v>
                </c:pt>
                <c:pt idx="1">
                  <c:v>0.1</c:v>
                </c:pt>
                <c:pt idx="2">
                  <c:v>0.10954451150103323</c:v>
                </c:pt>
                <c:pt idx="3">
                  <c:v>0.2</c:v>
                </c:pt>
                <c:pt idx="4">
                  <c:v>0.42426406871192851</c:v>
                </c:pt>
                <c:pt idx="5">
                  <c:v>0.59160797830996159</c:v>
                </c:pt>
                <c:pt idx="6">
                  <c:v>1.8708286933869707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8ED-49B0-89D1-800F071ED3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4756160"/>
        <c:axId val="1"/>
      </c:scatterChart>
      <c:valAx>
        <c:axId val="284756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9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Square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root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from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shear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strain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rate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[s</a:t>
                </a:r>
                <a:r>
                  <a:rPr lang="cs-CZ" sz="1449" b="1" i="0" u="none" strike="noStrike" baseline="30000" dirty="0">
                    <a:solidFill>
                      <a:srgbClr val="000000"/>
                    </a:solidFill>
                    <a:latin typeface="Arial"/>
                    <a:cs typeface="Arial"/>
                  </a:rPr>
                  <a:t>-1/2</a:t>
                </a:r>
                <a:r>
                  <a:rPr lang="cs-CZ" sz="1449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] </a:t>
                </a:r>
              </a:p>
            </c:rich>
          </c:tx>
          <c:layout>
            <c:manualLayout>
              <c:xMode val="edge"/>
              <c:yMode val="edge"/>
              <c:x val="0.16539923548982899"/>
              <c:y val="0.89523815670582152"/>
            </c:manualLayout>
          </c:layout>
          <c:overlay val="0"/>
          <c:spPr>
            <a:noFill/>
            <a:ln w="3886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85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9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Square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root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from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449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shear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stress  </a:t>
                </a:r>
                <a:r>
                  <a:rPr lang="cs-CZ" sz="1449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[Pa</a:t>
                </a:r>
                <a:r>
                  <a:rPr lang="cs-CZ" sz="1449" b="1" i="0" u="none" strike="noStrike" baseline="30000" dirty="0">
                    <a:solidFill>
                      <a:srgbClr val="000000"/>
                    </a:solidFill>
                    <a:latin typeface="Arial"/>
                    <a:cs typeface="Arial"/>
                  </a:rPr>
                  <a:t>1/2</a:t>
                </a:r>
                <a:r>
                  <a:rPr lang="cs-CZ" sz="1449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]</a:t>
                </a:r>
                <a:endParaRPr lang="cs-CZ" sz="1449" b="1" i="0" u="none" strike="noStrike" baseline="0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5.0909342073867561E-2"/>
              <c:y val="0.14929112300387506"/>
            </c:manualLayout>
          </c:layout>
          <c:overlay val="0"/>
          <c:spPr>
            <a:noFill/>
            <a:ln w="3886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85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5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284756160"/>
        <c:crosses val="autoZero"/>
        <c:crossBetween val="midCat"/>
      </c:valAx>
      <c:spPr>
        <a:solidFill>
          <a:srgbClr val="C0C0C0"/>
        </a:solidFill>
        <a:ln w="19432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25095062041975935"/>
          <c:y val="0.62222215050987473"/>
          <c:w val="0.48319890121261722"/>
          <c:h val="0.17142850996084502"/>
        </c:manualLayout>
      </c:layout>
      <c:overlay val="0"/>
      <c:spPr>
        <a:solidFill>
          <a:srgbClr val="FFFFFF"/>
        </a:solidFill>
        <a:ln w="4858">
          <a:solidFill>
            <a:srgbClr val="000000"/>
          </a:solidFill>
          <a:prstDash val="solid"/>
        </a:ln>
      </c:spPr>
      <c:txPr>
        <a:bodyPr/>
        <a:lstStyle/>
        <a:p>
          <a:pPr>
            <a:defRPr sz="1408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rgbClr val="FFFFFF"/>
    </a:solidFill>
    <a:ln w="4858">
      <a:solidFill>
        <a:srgbClr val="000000"/>
      </a:solidFill>
      <a:prstDash val="solid"/>
    </a:ln>
  </c:spPr>
  <c:txPr>
    <a:bodyPr/>
    <a:lstStyle/>
    <a:p>
      <a:pPr>
        <a:defRPr sz="145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6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cs-CZ" dirty="0" err="1" smtClean="0"/>
              <a:t>Casson</a:t>
            </a:r>
            <a:r>
              <a:rPr lang="cs-CZ" dirty="0" smtClean="0"/>
              <a:t> </a:t>
            </a:r>
            <a:r>
              <a:rPr lang="cs-CZ" dirty="0"/>
              <a:t>model </a:t>
            </a:r>
            <a:r>
              <a:rPr lang="cs-CZ" sz="1660" b="1" i="0" u="none" strike="noStrike" baseline="0" dirty="0" err="1" smtClean="0">
                <a:effectLst/>
              </a:rPr>
              <a:t>of</a:t>
            </a:r>
            <a:r>
              <a:rPr lang="cs-CZ" sz="1660" b="1" i="0" u="none" strike="noStrike" baseline="0" dirty="0" smtClean="0">
                <a:effectLst/>
              </a:rPr>
              <a:t> </a:t>
            </a:r>
            <a:r>
              <a:rPr lang="cs-CZ" sz="1660" b="1" i="0" u="none" strike="noStrike" baseline="0" dirty="0" err="1" smtClean="0">
                <a:effectLst/>
              </a:rPr>
              <a:t>blood</a:t>
            </a:r>
            <a:r>
              <a:rPr lang="cs-CZ" sz="1660" b="1" i="0" u="none" strike="noStrike" baseline="0" dirty="0" smtClean="0">
                <a:effectLst/>
              </a:rPr>
              <a:t> </a:t>
            </a:r>
            <a:r>
              <a:rPr lang="cs-CZ" dirty="0" err="1" smtClean="0"/>
              <a:t>viscosity</a:t>
            </a:r>
            <a:endParaRPr lang="cs-CZ" dirty="0"/>
          </a:p>
        </c:rich>
      </c:tx>
      <c:layout>
        <c:manualLayout>
          <c:xMode val="edge"/>
          <c:yMode val="edge"/>
          <c:x val="0.28489483622967632"/>
          <c:y val="1.9230573513464005E-2"/>
        </c:manualLayout>
      </c:layout>
      <c:overlay val="0"/>
      <c:spPr>
        <a:noFill/>
        <a:ln w="37479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531548757170193"/>
          <c:y val="0.19871794871794882"/>
          <c:w val="0.63862332695984736"/>
          <c:h val="0.60897435897435892"/>
        </c:manualLayout>
      </c:layout>
      <c:scatterChart>
        <c:scatterStyle val="lineMarker"/>
        <c:varyColors val="0"/>
        <c:ser>
          <c:idx val="0"/>
          <c:order val="0"/>
          <c:tx>
            <c:v>1. aproximace (na menším rozsahu)</c:v>
          </c:tx>
          <c:spPr>
            <a:ln w="18739">
              <a:solidFill>
                <a:srgbClr val="000080"/>
              </a:solidFill>
              <a:prstDash val="solid"/>
            </a:ln>
          </c:spPr>
          <c:marker>
            <c:symbol val="diamond"/>
            <c:size val="6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List1!$K$6:$K$10</c:f>
              <c:numCache>
                <c:formatCode>General</c:formatCode>
                <c:ptCount val="5"/>
                <c:pt idx="0">
                  <c:v>0.25</c:v>
                </c:pt>
                <c:pt idx="1">
                  <c:v>1</c:v>
                </c:pt>
                <c:pt idx="2">
                  <c:v>4</c:v>
                </c:pt>
                <c:pt idx="3">
                  <c:v>100</c:v>
                </c:pt>
                <c:pt idx="4">
                  <c:v>2500</c:v>
                </c:pt>
              </c:numCache>
            </c:numRef>
          </c:xVal>
          <c:yVal>
            <c:numRef>
              <c:f>List1!$M$6:$M$10</c:f>
              <c:numCache>
                <c:formatCode>General</c:formatCode>
                <c:ptCount val="5"/>
                <c:pt idx="0">
                  <c:v>9.6040000000000014E-3</c:v>
                </c:pt>
                <c:pt idx="1">
                  <c:v>6.084E-3</c:v>
                </c:pt>
                <c:pt idx="2">
                  <c:v>4.6240000000000005E-3</c:v>
                </c:pt>
                <c:pt idx="3">
                  <c:v>3.6000000000000008E-3</c:v>
                </c:pt>
                <c:pt idx="4">
                  <c:v>3.4105600000000008E-3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E0-4A15-85F1-2F16E67AAAF3}"/>
            </c:ext>
          </c:extLst>
        </c:ser>
        <c:ser>
          <c:idx val="1"/>
          <c:order val="1"/>
          <c:tx>
            <c:v>2.aproximace (na větším rozsahu)</c:v>
          </c:tx>
          <c:spPr>
            <a:ln w="18739">
              <a:solidFill>
                <a:srgbClr val="FF00FF"/>
              </a:solidFill>
              <a:prstDash val="solid"/>
            </a:ln>
          </c:spPr>
          <c:marker>
            <c:symbol val="square"/>
            <c:size val="6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xVal>
            <c:numRef>
              <c:f>List1!$K$17:$K$22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100</c:v>
                </c:pt>
                <c:pt idx="3">
                  <c:v>2500</c:v>
                </c:pt>
                <c:pt idx="4">
                  <c:v>10000</c:v>
                </c:pt>
                <c:pt idx="5">
                  <c:v>1000000</c:v>
                </c:pt>
              </c:numCache>
            </c:numRef>
          </c:xVal>
          <c:yVal>
            <c:numRef>
              <c:f>List1!$M$17:$M$22</c:f>
              <c:numCache>
                <c:formatCode>General</c:formatCode>
                <c:ptCount val="6"/>
                <c:pt idx="0">
                  <c:v>1.3759289999999997E-2</c:v>
                </c:pt>
                <c:pt idx="1">
                  <c:v>7.6212899999999984E-3</c:v>
                </c:pt>
                <c:pt idx="2">
                  <c:v>4.0068899999999999E-3</c:v>
                </c:pt>
                <c:pt idx="3">
                  <c:v>3.4222499999999995E-3</c:v>
                </c:pt>
                <c:pt idx="4">
                  <c:v>3.3524099999999988E-3</c:v>
                </c:pt>
                <c:pt idx="5">
                  <c:v>3.2901695999999997E-3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E0-4A15-85F1-2F16E67AAAF3}"/>
            </c:ext>
          </c:extLst>
        </c:ser>
        <c:ser>
          <c:idx val="2"/>
          <c:order val="2"/>
          <c:tx>
            <c:v>Automatická aproximace</c:v>
          </c:tx>
          <c:spPr>
            <a:ln w="18739">
              <a:solidFill>
                <a:srgbClr val="FFFF00"/>
              </a:solidFill>
              <a:prstDash val="solid"/>
            </a:ln>
          </c:spPr>
          <c:marker>
            <c:symbol val="triangle"/>
            <c:size val="6"/>
            <c:spPr>
              <a:solidFill>
                <a:srgbClr val="FFFF00"/>
              </a:solidFill>
              <a:ln>
                <a:solidFill>
                  <a:srgbClr val="FFFF00"/>
                </a:solidFill>
                <a:prstDash val="solid"/>
              </a:ln>
            </c:spPr>
          </c:marker>
          <c:xVal>
            <c:numRef>
              <c:f>List1!$Q$16:$Q$22</c:f>
              <c:numCache>
                <c:formatCode>General</c:formatCode>
                <c:ptCount val="7"/>
                <c:pt idx="0">
                  <c:v>0.25</c:v>
                </c:pt>
                <c:pt idx="1">
                  <c:v>1</c:v>
                </c:pt>
                <c:pt idx="2">
                  <c:v>4</c:v>
                </c:pt>
                <c:pt idx="3">
                  <c:v>100</c:v>
                </c:pt>
                <c:pt idx="4">
                  <c:v>2500</c:v>
                </c:pt>
                <c:pt idx="5">
                  <c:v>10000</c:v>
                </c:pt>
                <c:pt idx="6">
                  <c:v>1000000</c:v>
                </c:pt>
              </c:numCache>
            </c:numRef>
          </c:xVal>
          <c:yVal>
            <c:numRef>
              <c:f>List1!$S$16:$S$22</c:f>
              <c:numCache>
                <c:formatCode>General</c:formatCode>
                <c:ptCount val="7"/>
                <c:pt idx="0">
                  <c:v>1.4137210000000001E-2</c:v>
                </c:pt>
                <c:pt idx="1">
                  <c:v>7.8145600000000016E-3</c:v>
                </c:pt>
                <c:pt idx="2">
                  <c:v>5.350922499999999E-3</c:v>
                </c:pt>
                <c:pt idx="3">
                  <c:v>3.7149024999999993E-3</c:v>
                </c:pt>
                <c:pt idx="4">
                  <c:v>3.4234201E-3</c:v>
                </c:pt>
                <c:pt idx="5">
                  <c:v>3.3878220249999999E-3</c:v>
                </c:pt>
                <c:pt idx="6">
                  <c:v>3.35594283025E-3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E0-4A15-85F1-2F16E67AAA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1695904"/>
        <c:axId val="1"/>
      </c:scatterChart>
      <c:valAx>
        <c:axId val="301695904"/>
        <c:scaling>
          <c:logBase val="10"/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365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cs-CZ" sz="1365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Shear</a:t>
                </a:r>
                <a:r>
                  <a:rPr lang="cs-CZ" sz="1365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365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strain</a:t>
                </a:r>
                <a:r>
                  <a:rPr lang="cs-CZ" sz="1365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365" b="1" i="0" u="none" strike="noStrike" baseline="0" dirty="0" err="1" smtClean="0">
                    <a:solidFill>
                      <a:srgbClr val="000000"/>
                    </a:solidFill>
                    <a:latin typeface="Arial"/>
                    <a:cs typeface="Arial"/>
                  </a:rPr>
                  <a:t>rate</a:t>
                </a:r>
                <a:r>
                  <a:rPr lang="cs-CZ" sz="1365" b="1" i="0" u="none" strike="noStrike" baseline="0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 </a:t>
                </a:r>
                <a:r>
                  <a:rPr lang="cs-CZ" sz="1365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[s</a:t>
                </a:r>
                <a:r>
                  <a:rPr lang="cs-CZ" sz="1365" b="1" i="0" u="none" strike="noStrike" baseline="30000" dirty="0">
                    <a:solidFill>
                      <a:srgbClr val="000000"/>
                    </a:solidFill>
                    <a:latin typeface="Arial"/>
                    <a:cs typeface="Arial"/>
                  </a:rPr>
                  <a:t>-1</a:t>
                </a:r>
                <a:r>
                  <a:rPr lang="cs-CZ" sz="1365" b="1" i="0" u="none" strike="noStrike" baseline="0" dirty="0">
                    <a:solidFill>
                      <a:srgbClr val="000000"/>
                    </a:solidFill>
                    <a:latin typeface="Arial"/>
                    <a:cs typeface="Arial"/>
                  </a:rPr>
                  <a:t>]</a:t>
                </a:r>
              </a:p>
            </c:rich>
          </c:tx>
          <c:layout>
            <c:manualLayout>
              <c:xMode val="edge"/>
              <c:yMode val="edge"/>
              <c:x val="0.2982792212702467"/>
              <c:y val="0.90064105681081885"/>
            </c:manualLayout>
          </c:layout>
          <c:overlay val="0"/>
          <c:spPr>
            <a:noFill/>
            <a:ln w="3747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68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6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1"/>
        <c:crosses val="autoZero"/>
        <c:crossBetween val="midCat"/>
      </c:valAx>
      <c:valAx>
        <c:axId val="1"/>
        <c:scaling>
          <c:orientation val="minMax"/>
        </c:scaling>
        <c:delete val="0"/>
        <c:axPos val="l"/>
        <c:majorGridlines>
          <c:spPr>
            <a:ln w="468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36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cs-CZ" dirty="0" err="1" smtClean="0"/>
                  <a:t>Apparent</a:t>
                </a:r>
                <a:r>
                  <a:rPr lang="cs-CZ" dirty="0" smtClean="0"/>
                  <a:t> </a:t>
                </a:r>
                <a:r>
                  <a:rPr lang="cs-CZ" dirty="0" err="1" smtClean="0"/>
                  <a:t>viscosity</a:t>
                </a:r>
                <a:r>
                  <a:rPr lang="cs-CZ" dirty="0" smtClean="0"/>
                  <a:t> </a:t>
                </a:r>
                <a:r>
                  <a:rPr lang="cs-CZ" dirty="0"/>
                  <a:t>[</a:t>
                </a:r>
                <a:r>
                  <a:rPr lang="cs-CZ" dirty="0" err="1"/>
                  <a:t>Pa.s</a:t>
                </a:r>
                <a:r>
                  <a:rPr lang="cs-CZ" dirty="0"/>
                  <a:t>]    .</a:t>
                </a:r>
              </a:p>
            </c:rich>
          </c:tx>
          <c:layout>
            <c:manualLayout>
              <c:xMode val="edge"/>
              <c:yMode val="edge"/>
              <c:x val="1.7208439176796434E-2"/>
              <c:y val="0.21794868605404599"/>
            </c:manualLayout>
          </c:layout>
          <c:overlay val="0"/>
          <c:spPr>
            <a:noFill/>
            <a:ln w="3747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468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36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301695904"/>
        <c:crossesAt val="0.1"/>
        <c:crossBetween val="midCat"/>
      </c:valAx>
      <c:spPr>
        <a:solidFill>
          <a:srgbClr val="C0C0C0"/>
        </a:solidFill>
        <a:ln w="18739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29445516713402065"/>
          <c:y val="0.23717948572972938"/>
          <c:w val="0.472275444542545"/>
          <c:h val="0.24358960151347761"/>
        </c:manualLayout>
      </c:layout>
      <c:overlay val="0"/>
      <c:spPr>
        <a:solidFill>
          <a:srgbClr val="FFFFFF"/>
        </a:solidFill>
        <a:ln w="4685">
          <a:solidFill>
            <a:srgbClr val="000000"/>
          </a:solidFill>
          <a:prstDash val="solid"/>
        </a:ln>
      </c:spPr>
      <c:txPr>
        <a:bodyPr/>
        <a:lstStyle/>
        <a:p>
          <a:pPr>
            <a:defRPr sz="1357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cs-CZ"/>
        </a:p>
      </c:txPr>
    </c:legend>
    <c:plotVisOnly val="1"/>
    <c:dispBlanksAs val="gap"/>
    <c:showDLblsOverMax val="0"/>
  </c:chart>
  <c:spPr>
    <a:solidFill>
      <a:srgbClr val="FFFFFF"/>
    </a:solidFill>
    <a:ln w="4685">
      <a:solidFill>
        <a:srgbClr val="000000"/>
      </a:solidFill>
      <a:prstDash val="solid"/>
    </a:ln>
  </c:spPr>
  <c:txPr>
    <a:bodyPr/>
    <a:lstStyle/>
    <a:p>
      <a:pPr>
        <a:defRPr sz="136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cs-CZ" dirty="0" err="1" smtClean="0"/>
              <a:t>Casson</a:t>
            </a:r>
            <a:r>
              <a:rPr lang="cs-CZ" dirty="0" smtClean="0"/>
              <a:t> </a:t>
            </a:r>
            <a:r>
              <a:rPr lang="cs-CZ" dirty="0"/>
              <a:t>model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blood</a:t>
            </a:r>
            <a:r>
              <a:rPr lang="cs-CZ" dirty="0" smtClean="0"/>
              <a:t> </a:t>
            </a:r>
            <a:r>
              <a:rPr lang="cs-CZ" dirty="0" err="1" smtClean="0"/>
              <a:t>viscosity</a:t>
            </a:r>
            <a:endParaRPr lang="cs-CZ" dirty="0"/>
          </a:p>
        </c:rich>
      </c:tx>
      <c:layout>
        <c:manualLayout>
          <c:xMode val="edge"/>
          <c:yMode val="edge"/>
          <c:x val="0.28028957840894342"/>
          <c:y val="3.508781948961632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152723651479049"/>
          <c:y val="0.10402971417563629"/>
          <c:w val="0.82567614532054456"/>
          <c:h val="0.72694502636711689"/>
        </c:manualLayout>
      </c:layout>
      <c:scatterChart>
        <c:scatterStyle val="lineMarker"/>
        <c:varyColors val="0"/>
        <c:ser>
          <c:idx val="0"/>
          <c:order val="0"/>
          <c:xVal>
            <c:numRef>
              <c:f>List1!$T$15:$T$22</c:f>
              <c:numCache>
                <c:formatCode>General</c:formatCode>
                <c:ptCount val="8"/>
                <c:pt idx="0">
                  <c:v>0</c:v>
                </c:pt>
                <c:pt idx="1">
                  <c:v>20</c:v>
                </c:pt>
                <c:pt idx="2">
                  <c:v>40</c:v>
                </c:pt>
                <c:pt idx="3">
                  <c:v>60</c:v>
                </c:pt>
                <c:pt idx="4">
                  <c:v>80</c:v>
                </c:pt>
                <c:pt idx="5">
                  <c:v>100</c:v>
                </c:pt>
                <c:pt idx="6">
                  <c:v>120</c:v>
                </c:pt>
                <c:pt idx="7">
                  <c:v>140</c:v>
                </c:pt>
              </c:numCache>
            </c:numRef>
          </c:xVal>
          <c:yVal>
            <c:numRef>
              <c:f>List1!$U$15:$U$22</c:f>
              <c:numCache>
                <c:formatCode>General</c:formatCode>
                <c:ptCount val="8"/>
                <c:pt idx="0">
                  <c:v>3.0500000000000027E-2</c:v>
                </c:pt>
                <c:pt idx="1">
                  <c:v>0.18795151599664398</c:v>
                </c:pt>
                <c:pt idx="2">
                  <c:v>0.29244599556595513</c:v>
                </c:pt>
                <c:pt idx="3">
                  <c:v>0.38822773647889181</c:v>
                </c:pt>
                <c:pt idx="4">
                  <c:v>0.47949943199328798</c:v>
                </c:pt>
                <c:pt idx="5">
                  <c:v>0.56788895995989064</c:v>
                </c:pt>
                <c:pt idx="6">
                  <c:v>0.6542311952473655</c:v>
                </c:pt>
                <c:pt idx="7">
                  <c:v>0.73902209182270728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E43-4453-B71E-45AA561EEF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698176"/>
        <c:axId val="55700096"/>
      </c:scatterChart>
      <c:valAx>
        <c:axId val="55698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cs-CZ" dirty="0" err="1" smtClean="0"/>
                  <a:t>Shear</a:t>
                </a:r>
                <a:r>
                  <a:rPr lang="cs-CZ" baseline="0" dirty="0" smtClean="0"/>
                  <a:t> </a:t>
                </a:r>
                <a:r>
                  <a:rPr lang="cs-CZ" baseline="0" dirty="0" err="1" smtClean="0"/>
                  <a:t>strain</a:t>
                </a:r>
                <a:r>
                  <a:rPr lang="cs-CZ" baseline="0" dirty="0" smtClean="0"/>
                  <a:t> </a:t>
                </a:r>
                <a:r>
                  <a:rPr lang="cs-CZ" baseline="0" dirty="0" err="1" smtClean="0"/>
                  <a:t>rate</a:t>
                </a:r>
                <a:r>
                  <a:rPr lang="cs-CZ" dirty="0" smtClean="0"/>
                  <a:t> [s</a:t>
                </a:r>
                <a:r>
                  <a:rPr lang="cs-CZ" baseline="30000" dirty="0" smtClean="0"/>
                  <a:t>-1</a:t>
                </a:r>
                <a:r>
                  <a:rPr lang="cs-CZ" dirty="0" smtClean="0"/>
                  <a:t>]</a:t>
                </a:r>
                <a:endParaRPr lang="cs-CZ" dirty="0"/>
              </a:p>
            </c:rich>
          </c:tx>
          <c:layout>
            <c:manualLayout>
              <c:xMode val="edge"/>
              <c:yMode val="edge"/>
              <c:x val="0.2911394975731606"/>
              <c:y val="0.89181541202774439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55700096"/>
        <c:crosses val="autoZero"/>
        <c:crossBetween val="midCat"/>
      </c:valAx>
      <c:valAx>
        <c:axId val="55700096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cs-CZ" dirty="0" err="1" smtClean="0"/>
                  <a:t>Shear</a:t>
                </a:r>
                <a:r>
                  <a:rPr lang="cs-CZ" dirty="0" smtClean="0"/>
                  <a:t> stress </a:t>
                </a:r>
                <a:r>
                  <a:rPr lang="cs-CZ" dirty="0"/>
                  <a:t>[</a:t>
                </a:r>
                <a:r>
                  <a:rPr lang="cs-CZ" dirty="0" smtClean="0"/>
                  <a:t>Pa]    </a:t>
                </a:r>
                <a:r>
                  <a:rPr lang="cs-CZ" dirty="0"/>
                  <a:t>.</a:t>
                </a:r>
              </a:p>
            </c:rich>
          </c:tx>
          <c:layout>
            <c:manualLayout>
              <c:xMode val="edge"/>
              <c:yMode val="edge"/>
              <c:x val="2.7124797910542908E-2"/>
              <c:y val="0.1842110523204852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cs-CZ"/>
          </a:p>
        </c:txPr>
        <c:crossAx val="55698176"/>
        <c:crossesAt val="0.1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cs-CZ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DCF0CFA-E0FC-4DDC-AAED-93A126D97D33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42B3B38-146E-4B51-933C-627DC3BFAD5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Publikace </a:t>
            </a:r>
            <a:r>
              <a:rPr lang="cs-CZ" dirty="0" err="1" smtClean="0"/>
              <a:t>Mimouni</a:t>
            </a:r>
            <a:r>
              <a:rPr lang="cs-CZ" dirty="0" smtClean="0"/>
              <a:t>, ze které je </a:t>
            </a:r>
            <a:r>
              <a:rPr lang="cs-CZ" dirty="0" err="1" smtClean="0"/>
              <a:t>power</a:t>
            </a:r>
            <a:r>
              <a:rPr lang="cs-CZ" dirty="0" smtClean="0"/>
              <a:t> </a:t>
            </a:r>
            <a:r>
              <a:rPr lang="cs-CZ" dirty="0" err="1" smtClean="0"/>
              <a:t>law</a:t>
            </a:r>
            <a:r>
              <a:rPr lang="cs-CZ" dirty="0" smtClean="0"/>
              <a:t> model, je nevěrohodná a neuvádí hodnoty</a:t>
            </a:r>
            <a:r>
              <a:rPr lang="cs-CZ" baseline="0" dirty="0" smtClean="0"/>
              <a:t> konstant</a:t>
            </a:r>
            <a:r>
              <a:rPr lang="cs-CZ" dirty="0" smtClean="0"/>
              <a:t>, chtělo by to dohledat originální zdroje. Vztah  opravit podle originální</a:t>
            </a:r>
            <a:r>
              <a:rPr lang="cs-CZ" baseline="0" dirty="0" smtClean="0"/>
              <a:t> publikace (je v </a:t>
            </a:r>
            <a:r>
              <a:rPr lang="cs-CZ" baseline="0" dirty="0" err="1" smtClean="0"/>
              <a:t>Maple</a:t>
            </a:r>
            <a:r>
              <a:rPr lang="cs-CZ" baseline="0" dirty="0" smtClean="0"/>
              <a:t>). </a:t>
            </a:r>
            <a:r>
              <a:rPr lang="cs-CZ" dirty="0" smtClean="0"/>
              <a:t>Mám z publikace.</a:t>
            </a:r>
            <a:r>
              <a:rPr lang="cs-CZ" baseline="0" dirty="0" smtClean="0"/>
              <a:t> </a:t>
            </a:r>
            <a:r>
              <a:rPr lang="cs-CZ" baseline="0" dirty="0" err="1" smtClean="0"/>
              <a:t>Mimouni</a:t>
            </a:r>
            <a:r>
              <a:rPr lang="cs-CZ" baseline="0" dirty="0" smtClean="0"/>
              <a:t> Z. :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Rheological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Behavior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Human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Blood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–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Comparison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Two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Models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Open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Journal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Biophysics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 nemá IF a je nevěrohodná. </a:t>
            </a:r>
            <a:endParaRPr lang="cs-CZ" altLang="cs-CZ" sz="12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3B38-146E-4B51-933C-627DC3BFAD56}" type="slidenum">
              <a:rPr lang="cs-CZ" altLang="cs-CZ" smtClean="0"/>
              <a:pPr>
                <a:defRPr/>
              </a:pPr>
              <a:t>2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95789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Vztah i obrázek mám z publikace.</a:t>
            </a:r>
            <a:r>
              <a:rPr lang="cs-CZ" baseline="0" dirty="0" smtClean="0"/>
              <a:t> </a:t>
            </a:r>
            <a:r>
              <a:rPr lang="cs-CZ" baseline="0" dirty="0" err="1" smtClean="0"/>
              <a:t>Mimouni</a:t>
            </a:r>
            <a:r>
              <a:rPr lang="cs-CZ" baseline="0" dirty="0" smtClean="0"/>
              <a:t> Z. :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Rheological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Behavior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Human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Blood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–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Comparison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Two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Models</a:t>
            </a: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Open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Journal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Biophysics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 nemá IF a je nevěrohodná. Model </a:t>
            </a:r>
            <a:r>
              <a:rPr lang="cs-CZ" altLang="cs-CZ" sz="1200" baseline="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Quemada</a:t>
            </a:r>
            <a:r>
              <a:rPr lang="cs-CZ" altLang="cs-CZ" sz="1200" baseline="0" smtClean="0">
                <a:solidFill>
                  <a:schemeClr val="tx2"/>
                </a:solidFill>
                <a:latin typeface="Times New Roman" panose="02020603050405020304" pitchFamily="18" charset="0"/>
              </a:rPr>
              <a:t> musím </a:t>
            </a:r>
            <a:r>
              <a:rPr lang="cs-CZ" altLang="cs-CZ" sz="1200" baseline="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dohledat v originále.</a:t>
            </a:r>
            <a:endParaRPr lang="cs-CZ" altLang="cs-CZ" sz="12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42B3B38-146E-4B51-933C-627DC3BFAD56}" type="slidenum">
              <a:rPr lang="cs-CZ" altLang="cs-CZ" smtClean="0"/>
              <a:pPr>
                <a:defRPr/>
              </a:pPr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660690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482AC-FE28-4E2A-8D5C-1CBF9A3BBFE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438252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FFF73-2EFE-45A3-9ADB-57A8ED5D3D3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40232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86837-6F6F-4FA9-A3AD-13253F2F286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5743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DC0D7-A875-4068-AD3A-85BBAF9295C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996495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981F0-13C8-4F8D-9DDA-A3F156211029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4474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C9B54-14BD-4940-928C-6D51D3DC703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8391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9938C2-9EE1-4620-8F09-A06B579F33F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06100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A60E6B-A038-4A4F-B1BD-8EB78C39A00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13084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8265D-9F41-4690-A24A-DEB744A217B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3779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B893D-5923-45A3-B56B-B8AEF9203D3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71872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40111-5DB1-4FE8-A497-F222E12F1E05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8766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A772F23-9B01-434C-84D9-A378FA0F48F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Non-Newtonian_liquids.ppt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hyperlink" Target="http://dx.doi.org/10.1016/0095-8522(65)90022-X" TargetMode="Externa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Non-Newtonian_liquids.ppt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85750"/>
            <a:ext cx="8032378" cy="1143000"/>
          </a:xfrm>
        </p:spPr>
        <p:txBody>
          <a:bodyPr/>
          <a:lstStyle/>
          <a:p>
            <a:pPr algn="r" eaLnBrk="1" hangingPunct="1"/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Dependence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apparent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on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rate</a:t>
            </a:r>
            <a:endParaRPr lang="cs-CZ" altLang="cs-CZ" sz="2800" b="1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3315" name="Zástupný symbol pro obsah 4" descr="Viskozita_krve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06725" y="1428750"/>
            <a:ext cx="5922963" cy="5000625"/>
          </a:xfr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57188" y="908720"/>
            <a:ext cx="3062287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Decrease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of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  <a:hlinkClick r:id="rId3" action="ppaction://hlinkpres?slideindex=1&amp;slidetitle="/>
              </a:rPr>
              <a:t>apparent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  <a:hlinkClick r:id="rId3" action="ppaction://hlinkpres?slideindex=1&amp;slidetitle=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  <a:hlinkClick r:id="rId3" action="ppaction://hlinkpres?slideindex=1&amp;slidetitle="/>
              </a:rPr>
              <a:t>viscosity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  <a:hlinkClick r:id="rId3" action="ppaction://hlinkpres?slideindex=1&amp;slidetitle=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of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blood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with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increasing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shear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strain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rate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occurs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due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to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creation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of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aggregates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of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blood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cells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under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low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shear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rates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and,vice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versa,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their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disturbance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under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higher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shear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rates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. </a:t>
            </a:r>
            <a:endParaRPr lang="cs-CZ" sz="1800" kern="0" dirty="0">
              <a:solidFill>
                <a:schemeClr val="tx1"/>
              </a:solidFill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Dispersion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of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  <a:ea typeface="+mj-ea"/>
                <a:cs typeface="+mj-cs"/>
              </a:rPr>
              <a:t>the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 </a:t>
            </a:r>
            <a:r>
              <a:rPr lang="cs-CZ" sz="1800" kern="0" dirty="0" err="1">
                <a:solidFill>
                  <a:schemeClr val="tx1"/>
                </a:solidFill>
              </a:rPr>
              <a:t>apparent</a:t>
            </a:r>
            <a:r>
              <a:rPr lang="cs-CZ" sz="1800" kern="0" dirty="0">
                <a:solidFill>
                  <a:schemeClr val="tx1"/>
                </a:solidFill>
              </a:rPr>
              <a:t> </a:t>
            </a:r>
            <a:r>
              <a:rPr lang="cs-CZ" sz="1800" kern="0" dirty="0" err="1">
                <a:solidFill>
                  <a:schemeClr val="tx1"/>
                </a:solidFill>
              </a:rPr>
              <a:t>viscosity</a:t>
            </a:r>
            <a:r>
              <a:rPr lang="cs-CZ" sz="1800" kern="0" dirty="0">
                <a:solidFill>
                  <a:schemeClr val="tx1"/>
                </a:solidFill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</a:rPr>
              <a:t>is</a:t>
            </a:r>
            <a:r>
              <a:rPr lang="cs-CZ" sz="1800" kern="0" dirty="0" smtClean="0">
                <a:solidFill>
                  <a:schemeClr val="tx1"/>
                </a:solidFill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</a:rPr>
              <a:t>mostly</a:t>
            </a:r>
            <a:r>
              <a:rPr lang="cs-CZ" sz="1800" kern="0" dirty="0" smtClean="0">
                <a:solidFill>
                  <a:schemeClr val="tx1"/>
                </a:solidFill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</a:rPr>
              <a:t>due</a:t>
            </a:r>
            <a:r>
              <a:rPr lang="cs-CZ" sz="1800" kern="0" dirty="0" smtClean="0">
                <a:solidFill>
                  <a:schemeClr val="tx1"/>
                </a:solidFill>
              </a:rPr>
              <a:t> to </a:t>
            </a:r>
            <a:r>
              <a:rPr lang="cs-CZ" sz="1800" kern="0" dirty="0" err="1" smtClean="0">
                <a:solidFill>
                  <a:schemeClr val="tx1"/>
                </a:solidFill>
              </a:rPr>
              <a:t>changes</a:t>
            </a:r>
            <a:r>
              <a:rPr lang="cs-CZ" sz="1800" kern="0" dirty="0" smtClean="0">
                <a:solidFill>
                  <a:schemeClr val="tx1"/>
                </a:solidFill>
              </a:rPr>
              <a:t> in </a:t>
            </a:r>
            <a:r>
              <a:rPr lang="cs-CZ" sz="1800" kern="0" dirty="0" err="1" smtClean="0">
                <a:solidFill>
                  <a:schemeClr val="tx1"/>
                </a:solidFill>
              </a:rPr>
              <a:t>temperature</a:t>
            </a:r>
            <a:r>
              <a:rPr lang="cs-CZ" sz="1800" kern="0" dirty="0" smtClean="0">
                <a:solidFill>
                  <a:schemeClr val="tx1"/>
                </a:solidFill>
              </a:rPr>
              <a:t> and </a:t>
            </a:r>
            <a:r>
              <a:rPr lang="cs-CZ" sz="1800" kern="0" dirty="0" err="1" smtClean="0">
                <a:solidFill>
                  <a:schemeClr val="tx1"/>
                </a:solidFill>
              </a:rPr>
              <a:t>hematocrit</a:t>
            </a:r>
            <a:r>
              <a:rPr lang="cs-CZ" sz="1800" kern="0" dirty="0" smtClean="0">
                <a:solidFill>
                  <a:schemeClr val="tx1"/>
                </a:solidFill>
              </a:rPr>
              <a:t> (</a:t>
            </a:r>
            <a:r>
              <a:rPr lang="cs-CZ" sz="1800" kern="0" dirty="0" err="1" smtClean="0">
                <a:solidFill>
                  <a:schemeClr val="tx1"/>
                </a:solidFill>
              </a:rPr>
              <a:t>volume</a:t>
            </a:r>
            <a:r>
              <a:rPr lang="cs-CZ" sz="1800" kern="0" dirty="0" smtClean="0">
                <a:solidFill>
                  <a:schemeClr val="tx1"/>
                </a:solidFill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</a:rPr>
              <a:t>fraction</a:t>
            </a:r>
            <a:r>
              <a:rPr lang="cs-CZ" sz="1800" kern="0" dirty="0" smtClean="0">
                <a:solidFill>
                  <a:schemeClr val="tx1"/>
                </a:solidFill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</a:rPr>
              <a:t>of</a:t>
            </a:r>
            <a:r>
              <a:rPr lang="cs-CZ" sz="1800" kern="0" dirty="0" smtClean="0">
                <a:solidFill>
                  <a:schemeClr val="tx1"/>
                </a:solidFill>
              </a:rPr>
              <a:t> </a:t>
            </a:r>
            <a:r>
              <a:rPr lang="cs-CZ" sz="1800" kern="0" dirty="0" err="1" smtClean="0">
                <a:solidFill>
                  <a:schemeClr val="tx1"/>
                </a:solidFill>
              </a:rPr>
              <a:t>erythrocytes</a:t>
            </a:r>
            <a:r>
              <a:rPr lang="cs-CZ" sz="1800" kern="0" dirty="0" smtClean="0">
                <a:solidFill>
                  <a:schemeClr val="tx1"/>
                </a:solidFill>
                <a:ea typeface="+mj-ea"/>
                <a:cs typeface="+mj-cs"/>
              </a:rPr>
              <a:t>).</a:t>
            </a:r>
            <a:endParaRPr lang="cs-CZ" sz="1800" kern="0" dirty="0">
              <a:solidFill>
                <a:schemeClr val="tx1"/>
              </a:solidFill>
              <a:ea typeface="+mj-ea"/>
              <a:cs typeface="+mj-cs"/>
            </a:endParaRPr>
          </a:p>
          <a:p>
            <a:pPr eaLnBrk="1" hangingPunct="1">
              <a:defRPr/>
            </a:pPr>
            <a:endParaRPr lang="cs-CZ" sz="1800" kern="0" dirty="0">
              <a:solidFill>
                <a:schemeClr val="tx1"/>
              </a:solidFill>
              <a:ea typeface="+mj-ea"/>
              <a:cs typeface="+mj-cs"/>
            </a:endParaRPr>
          </a:p>
          <a:p>
            <a:pPr eaLnBrk="1" hangingPunct="1">
              <a:defRPr/>
            </a:pPr>
            <a:r>
              <a:rPr lang="cs-CZ" sz="1800" dirty="0" smtClean="0">
                <a:solidFill>
                  <a:schemeClr val="tx2"/>
                </a:solidFill>
              </a:rPr>
              <a:t>At 37°C </a:t>
            </a:r>
            <a:r>
              <a:rPr lang="cs-CZ" sz="1800" dirty="0" err="1" smtClean="0">
                <a:solidFill>
                  <a:schemeClr val="tx2"/>
                </a:solidFill>
              </a:rPr>
              <a:t>the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b="1" dirty="0" err="1" smtClean="0">
                <a:solidFill>
                  <a:schemeClr val="tx2"/>
                </a:solidFill>
              </a:rPr>
              <a:t>viscosity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dirty="0" err="1" smtClean="0">
                <a:solidFill>
                  <a:schemeClr val="tx2"/>
                </a:solidFill>
              </a:rPr>
              <a:t>is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defRPr/>
            </a:pPr>
            <a:r>
              <a:rPr lang="cs-CZ" sz="1800" dirty="0" smtClean="0">
                <a:solidFill>
                  <a:schemeClr val="tx2"/>
                </a:solidFill>
              </a:rPr>
              <a:t>- </a:t>
            </a:r>
            <a:r>
              <a:rPr lang="cs-CZ" sz="1800" dirty="0" err="1" smtClean="0">
                <a:solidFill>
                  <a:schemeClr val="tx2"/>
                </a:solidFill>
              </a:rPr>
              <a:t>for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b="1" dirty="0" err="1" smtClean="0">
                <a:solidFill>
                  <a:schemeClr val="tx2"/>
                </a:solidFill>
              </a:rPr>
              <a:t>blood</a:t>
            </a:r>
            <a:r>
              <a:rPr lang="cs-CZ" sz="1800" b="1" dirty="0" smtClean="0">
                <a:solidFill>
                  <a:schemeClr val="tx2"/>
                </a:solidFill>
              </a:rPr>
              <a:t> </a:t>
            </a:r>
            <a:r>
              <a:rPr lang="cs-CZ" sz="1800" b="1" dirty="0">
                <a:solidFill>
                  <a:schemeClr val="tx2"/>
                </a:solidFill>
              </a:rPr>
              <a:t>3,0-3,6.10</a:t>
            </a:r>
            <a:r>
              <a:rPr lang="cs-CZ" sz="1800" b="1" baseline="30000" dirty="0">
                <a:solidFill>
                  <a:schemeClr val="tx2"/>
                </a:solidFill>
              </a:rPr>
              <a:t>-3 </a:t>
            </a:r>
            <a:r>
              <a:rPr lang="cs-CZ" sz="1800" dirty="0" err="1" smtClean="0">
                <a:solidFill>
                  <a:schemeClr val="tx2"/>
                </a:solidFill>
              </a:rPr>
              <a:t>Pa.s</a:t>
            </a:r>
            <a:r>
              <a:rPr lang="cs-CZ" sz="1800" dirty="0" smtClean="0">
                <a:solidFill>
                  <a:schemeClr val="tx2"/>
                </a:solidFill>
              </a:rPr>
              <a:t> (</a:t>
            </a:r>
            <a:r>
              <a:rPr lang="cs-CZ" sz="1800" dirty="0" err="1" smtClean="0">
                <a:solidFill>
                  <a:schemeClr val="tx2"/>
                </a:solidFill>
              </a:rPr>
              <a:t>under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dirty="0" err="1" smtClean="0">
                <a:solidFill>
                  <a:schemeClr val="tx2"/>
                </a:solidFill>
              </a:rPr>
              <a:t>strain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dirty="0" err="1" smtClean="0">
                <a:solidFill>
                  <a:schemeClr val="tx2"/>
                </a:solidFill>
              </a:rPr>
              <a:t>rate</a:t>
            </a:r>
            <a:r>
              <a:rPr lang="en-US" sz="1800" dirty="0" smtClean="0">
                <a:solidFill>
                  <a:schemeClr val="tx2"/>
                </a:solidFill>
              </a:rPr>
              <a:t>s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&gt;100s</a:t>
            </a:r>
            <a:r>
              <a:rPr lang="en-US" sz="1800" baseline="30000" dirty="0" smtClean="0">
                <a:solidFill>
                  <a:schemeClr val="tx2"/>
                </a:solidFill>
              </a:rPr>
              <a:t>-1</a:t>
            </a:r>
            <a:r>
              <a:rPr lang="cs-CZ" sz="1800" dirty="0" smtClean="0">
                <a:solidFill>
                  <a:schemeClr val="tx2"/>
                </a:solidFill>
              </a:rPr>
              <a:t>),</a:t>
            </a:r>
            <a:endParaRPr lang="cs-CZ" sz="1800" dirty="0">
              <a:solidFill>
                <a:schemeClr val="tx2"/>
              </a:solidFill>
            </a:endParaRPr>
          </a:p>
          <a:p>
            <a:pPr eaLnBrk="1" hangingPunct="1">
              <a:buFontTx/>
              <a:buChar char="-"/>
              <a:defRPr/>
            </a:pPr>
            <a:r>
              <a:rPr lang="cs-CZ" sz="1800" dirty="0" err="1" smtClean="0">
                <a:solidFill>
                  <a:schemeClr val="tx2"/>
                </a:solidFill>
              </a:rPr>
              <a:t>for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dirty="0" err="1" smtClean="0">
                <a:solidFill>
                  <a:schemeClr val="tx2"/>
                </a:solidFill>
              </a:rPr>
              <a:t>blood</a:t>
            </a:r>
            <a:r>
              <a:rPr lang="cs-CZ" sz="1800" dirty="0" smtClean="0">
                <a:solidFill>
                  <a:schemeClr val="tx2"/>
                </a:solidFill>
              </a:rPr>
              <a:t> plasma 2,0.10</a:t>
            </a:r>
            <a:r>
              <a:rPr lang="cs-CZ" sz="1800" baseline="30000" dirty="0" smtClean="0">
                <a:solidFill>
                  <a:schemeClr val="tx2"/>
                </a:solidFill>
              </a:rPr>
              <a:t>-3 </a:t>
            </a:r>
            <a:r>
              <a:rPr lang="cs-CZ" sz="1800" dirty="0" err="1" smtClean="0">
                <a:solidFill>
                  <a:schemeClr val="tx2"/>
                </a:solidFill>
              </a:rPr>
              <a:t>Pa.s</a:t>
            </a:r>
            <a:r>
              <a:rPr lang="cs-CZ" sz="1800" dirty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Char char="-"/>
              <a:defRPr/>
            </a:pPr>
            <a:r>
              <a:rPr lang="cs-CZ" sz="1800" dirty="0" err="1">
                <a:solidFill>
                  <a:schemeClr val="tx2"/>
                </a:solidFill>
              </a:rPr>
              <a:t>f</a:t>
            </a:r>
            <a:r>
              <a:rPr lang="cs-CZ" sz="1800" dirty="0" err="1" smtClean="0">
                <a:solidFill>
                  <a:schemeClr val="tx2"/>
                </a:solidFill>
              </a:rPr>
              <a:t>or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dirty="0" err="1" smtClean="0">
                <a:solidFill>
                  <a:schemeClr val="tx2"/>
                </a:solidFill>
              </a:rPr>
              <a:t>water</a:t>
            </a:r>
            <a:r>
              <a:rPr lang="cs-CZ" sz="1800" dirty="0" smtClean="0">
                <a:solidFill>
                  <a:schemeClr val="tx2"/>
                </a:solidFill>
              </a:rPr>
              <a:t> </a:t>
            </a:r>
            <a:r>
              <a:rPr lang="cs-CZ" sz="1800" dirty="0">
                <a:solidFill>
                  <a:schemeClr val="tx2"/>
                </a:solidFill>
              </a:rPr>
              <a:t>1,0.10</a:t>
            </a:r>
            <a:r>
              <a:rPr lang="cs-CZ" sz="1800" baseline="30000" dirty="0">
                <a:solidFill>
                  <a:schemeClr val="tx2"/>
                </a:solidFill>
              </a:rPr>
              <a:t>-3 </a:t>
            </a:r>
            <a:r>
              <a:rPr lang="cs-CZ" sz="1800" dirty="0" err="1" smtClean="0">
                <a:solidFill>
                  <a:schemeClr val="tx2"/>
                </a:solidFill>
              </a:rPr>
              <a:t>Pa.s</a:t>
            </a:r>
            <a:r>
              <a:rPr lang="cs-CZ" sz="1800" dirty="0">
                <a:solidFill>
                  <a:schemeClr val="tx2"/>
                </a:solidFill>
              </a:rPr>
              <a:t>.</a:t>
            </a:r>
          </a:p>
          <a:p>
            <a:pPr eaLnBrk="1" hangingPunct="1">
              <a:defRPr/>
            </a:pPr>
            <a:endParaRPr lang="cs-CZ" sz="1800" kern="0" dirty="0">
              <a:solidFill>
                <a:schemeClr val="tx1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Simplest</a:t>
            </a:r>
            <a:r>
              <a:rPr lang="cs-CZ" altLang="cs-CZ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models</a:t>
            </a:r>
            <a:r>
              <a:rPr lang="cs-CZ" altLang="cs-CZ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br>
              <a:rPr lang="cs-CZ" altLang="cs-CZ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</a:b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rheologic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properties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endParaRPr lang="cs-CZ" altLang="cs-CZ" sz="3200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434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491297"/>
              </p:ext>
            </p:extLst>
          </p:nvPr>
        </p:nvGraphicFramePr>
        <p:xfrm>
          <a:off x="2754313" y="2959100"/>
          <a:ext cx="3816350" cy="153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Rovnice" r:id="rId4" imgW="1041120" imgH="419040" progId="Equation.3">
                  <p:embed/>
                </p:oleObj>
              </mc:Choice>
              <mc:Fallback>
                <p:oleObj name="Rovnice" r:id="rId4" imgW="1041120" imgH="419040" progId="Equation.3">
                  <p:embed/>
                  <p:pic>
                    <p:nvPicPr>
                      <p:cNvPr id="1434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4313" y="2959100"/>
                        <a:ext cx="3816350" cy="153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95288" y="4465042"/>
            <a:ext cx="8507412" cy="105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Here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k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time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relaxation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constant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 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en-GB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∞</a:t>
            </a:r>
            <a:r>
              <a:rPr lang="cs-CZ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apparent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high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(</a:t>
            </a:r>
            <a:r>
              <a:rPr lang="en-US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&gt;100 s</a:t>
            </a:r>
            <a:r>
              <a:rPr lang="en-US" altLang="cs-CZ" sz="2000" baseline="30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-1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while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cs-CZ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apparent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limit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very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small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model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was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originally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derived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,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which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n=2/3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was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recommended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  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47936" y="5805264"/>
            <a:ext cx="82296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cs-CZ" altLang="cs-CZ" sz="1200" i="1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*)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Cross</a:t>
            </a:r>
            <a:r>
              <a:rPr lang="en-US" sz="1200" dirty="0"/>
              <a:t>, M.M. (1965) Rheology of Non-Newtonian Fluids—A New Flow Equation for </a:t>
            </a:r>
            <a:r>
              <a:rPr lang="en-US" sz="1200" dirty="0" err="1"/>
              <a:t>Pseudoplastic</a:t>
            </a:r>
            <a:r>
              <a:rPr lang="en-US" sz="1200" dirty="0"/>
              <a:t> Systems. </a:t>
            </a:r>
            <a:r>
              <a:rPr lang="en-US" sz="1200" i="1" dirty="0" smtClean="0"/>
              <a:t>Journal</a:t>
            </a:r>
            <a:r>
              <a:rPr lang="cs-CZ" sz="1200" i="1" dirty="0" smtClean="0"/>
              <a:t> </a:t>
            </a:r>
            <a:r>
              <a:rPr lang="en-US" sz="1200" i="1" dirty="0" smtClean="0"/>
              <a:t>of </a:t>
            </a:r>
            <a:r>
              <a:rPr lang="en-US" sz="1200" i="1" dirty="0"/>
              <a:t>Colloid Science</a:t>
            </a:r>
            <a:r>
              <a:rPr lang="en-US" sz="1200" dirty="0"/>
              <a:t>, </a:t>
            </a:r>
            <a:r>
              <a:rPr lang="en-US" sz="1200" b="1" dirty="0"/>
              <a:t>20</a:t>
            </a:r>
            <a:r>
              <a:rPr lang="en-US" sz="1200" dirty="0"/>
              <a:t>, 417-437. </a:t>
            </a:r>
            <a:r>
              <a:rPr lang="en-US" sz="1200" dirty="0">
                <a:hlinkClick r:id="rId6"/>
              </a:rPr>
              <a:t>http://</a:t>
            </a:r>
            <a:r>
              <a:rPr lang="en-US" sz="1200" dirty="0" smtClean="0">
                <a:hlinkClick r:id="rId6"/>
              </a:rPr>
              <a:t>dx.doi.org/10.1016/0095-8522(65)90022-X</a:t>
            </a:r>
            <a:r>
              <a:rPr lang="cs-CZ" sz="1200" dirty="0" smtClean="0"/>
              <a:t>.</a:t>
            </a:r>
          </a:p>
        </p:txBody>
      </p:sp>
      <p:graphicFrame>
        <p:nvGraphicFramePr>
          <p:cNvPr id="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1709555"/>
              </p:ext>
            </p:extLst>
          </p:nvPr>
        </p:nvGraphicFramePr>
        <p:xfrm>
          <a:off x="3851920" y="1938338"/>
          <a:ext cx="2148830" cy="760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5" name="Rovnice" r:id="rId7" imgW="647640" imgH="228600" progId="Equation.3">
                  <p:embed/>
                </p:oleObj>
              </mc:Choice>
              <mc:Fallback>
                <p:oleObj name="Rovnice" r:id="rId7" imgW="647640" imgH="228600" progId="Equation.3">
                  <p:embed/>
                  <p:pic>
                    <p:nvPicPr>
                      <p:cNvPr id="1434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1938338"/>
                        <a:ext cx="2148830" cy="7603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547688" y="1340768"/>
            <a:ext cx="850741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Power</a:t>
            </a:r>
            <a:r>
              <a:rPr lang="cs-CZ" altLang="cs-CZ" sz="20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law</a:t>
            </a:r>
            <a:r>
              <a:rPr lang="cs-CZ" altLang="cs-CZ" sz="20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model 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–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a limited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range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(cca 1-10 s</a:t>
            </a:r>
            <a:r>
              <a:rPr lang="cs-CZ" altLang="cs-CZ" sz="2000" baseline="30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-1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539552" y="2708920"/>
            <a:ext cx="850741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Cross</a:t>
            </a:r>
            <a:r>
              <a:rPr lang="cs-CZ" altLang="cs-CZ" sz="20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*) </a:t>
            </a:r>
            <a:r>
              <a:rPr lang="cs-CZ" altLang="cs-CZ" sz="2000" b="1" dirty="0">
                <a:solidFill>
                  <a:schemeClr val="tx2"/>
                </a:solidFill>
                <a:latin typeface="Times New Roman" panose="02020603050405020304" pitchFamily="18" charset="0"/>
              </a:rPr>
              <a:t>model 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–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a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wider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range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rates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(cca 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1-100 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s</a:t>
            </a:r>
            <a:r>
              <a:rPr lang="cs-CZ" altLang="cs-CZ" sz="2000" baseline="30000" dirty="0">
                <a:solidFill>
                  <a:schemeClr val="tx2"/>
                </a:solidFill>
                <a:latin typeface="Times New Roman" panose="02020603050405020304" pitchFamily="18" charset="0"/>
              </a:rPr>
              <a:t>-1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331336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2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Carreau</a:t>
            </a:r>
            <a:r>
              <a:rPr lang="cs-CZ" altLang="cs-CZ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model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rheologic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properties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endParaRPr lang="cs-CZ" altLang="cs-CZ" sz="3200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434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766711"/>
              </p:ext>
            </p:extLst>
          </p:nvPr>
        </p:nvGraphicFramePr>
        <p:xfrm>
          <a:off x="1691680" y="1424098"/>
          <a:ext cx="5112568" cy="91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6" name="Rovnice" r:id="rId3" imgW="1917360" imgH="342720" progId="Equation.3">
                  <p:embed/>
                </p:oleObj>
              </mc:Choice>
              <mc:Fallback>
                <p:oleObj name="Rovnice" r:id="rId3" imgW="1917360" imgH="3427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1424098"/>
                        <a:ext cx="5112568" cy="91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395536" y="3284984"/>
            <a:ext cx="8229600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Available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approximations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en-GB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=56 </a:t>
            </a:r>
            <a:r>
              <a:rPr lang="en-GB" altLang="cs-CZ" sz="2000" i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mPas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; 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en-GB" altLang="cs-CZ" sz="2000" i="1" baseline="-25000" dirty="0">
                <a:solidFill>
                  <a:schemeClr val="tx2"/>
                </a:solidFill>
                <a:latin typeface="Times New Roman" panose="02020603050405020304" pitchFamily="18" charset="0"/>
              </a:rPr>
              <a:t>∞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=3,45 </a:t>
            </a:r>
            <a:r>
              <a:rPr lang="en-GB" altLang="cs-CZ" sz="2000" i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mPas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;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k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=3,31 s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;</a:t>
            </a:r>
            <a:r>
              <a:rPr lang="cs-CZ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q=0,375</a:t>
            </a:r>
            <a:endParaRPr lang="cs-CZ" altLang="cs-CZ" sz="2000" i="1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Approximation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made by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Gambaruto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*)</a:t>
            </a:r>
            <a:endParaRPr lang="cs-CZ" altLang="cs-CZ" sz="2000" i="1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en-GB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45,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6 </a:t>
            </a:r>
            <a:r>
              <a:rPr lang="en-GB" altLang="cs-CZ" sz="2000" i="1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mPas</a:t>
            </a:r>
            <a:r>
              <a:rPr lang="cs-CZ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; 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en-GB" altLang="cs-CZ" sz="2000" i="1" baseline="-25000" dirty="0">
                <a:solidFill>
                  <a:schemeClr val="tx2"/>
                </a:solidFill>
                <a:latin typeface="Times New Roman" panose="02020603050405020304" pitchFamily="18" charset="0"/>
              </a:rPr>
              <a:t>∞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3,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GB" altLang="cs-CZ" sz="2000" i="1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mPas</a:t>
            </a:r>
            <a:r>
              <a:rPr lang="cs-CZ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;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k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10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3 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s</a:t>
            </a:r>
            <a:r>
              <a:rPr lang="cs-CZ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; 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q=0,3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44*)</a:t>
            </a:r>
            <a:endParaRPr lang="cs-CZ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395288" y="2565400"/>
            <a:ext cx="8507412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Here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k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time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relaxation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constant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 </a:t>
            </a:r>
            <a:r>
              <a:rPr lang="en-GB" altLang="cs-CZ" sz="2000" i="1" dirty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en-GB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∞</a:t>
            </a:r>
            <a:r>
              <a:rPr lang="cs-CZ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apparent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high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(</a:t>
            </a:r>
            <a:r>
              <a:rPr lang="en-US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&gt;100 s</a:t>
            </a:r>
            <a:r>
              <a:rPr lang="en-US" altLang="cs-CZ" sz="2000" baseline="30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-1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)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while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cs-CZ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apparent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limit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nearly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zero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47936" y="5661248"/>
            <a:ext cx="841655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cs-CZ" altLang="cs-CZ" sz="14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*) </a:t>
            </a:r>
            <a:r>
              <a:rPr lang="en-US" sz="1200" dirty="0" err="1">
                <a:cs typeface="Arial" panose="020B0604020202020204" pitchFamily="34" charset="0"/>
              </a:rPr>
              <a:t>Gambaruto</a:t>
            </a:r>
            <a:r>
              <a:rPr lang="en-US" sz="1200" dirty="0">
                <a:cs typeface="Arial" panose="020B0604020202020204" pitchFamily="34" charset="0"/>
              </a:rPr>
              <a:t>, A.M., </a:t>
            </a:r>
            <a:r>
              <a:rPr lang="en-US" sz="1200" dirty="0" err="1">
                <a:cs typeface="Arial" panose="020B0604020202020204" pitchFamily="34" charset="0"/>
              </a:rPr>
              <a:t>Janela</a:t>
            </a:r>
            <a:r>
              <a:rPr lang="en-US" sz="1200" dirty="0">
                <a:cs typeface="Arial" panose="020B0604020202020204" pitchFamily="34" charset="0"/>
              </a:rPr>
              <a:t>, J., Moura, A. and </a:t>
            </a:r>
            <a:r>
              <a:rPr lang="en-US" sz="1200" dirty="0" err="1">
                <a:cs typeface="Arial" panose="020B0604020202020204" pitchFamily="34" charset="0"/>
              </a:rPr>
              <a:t>Sequeira</a:t>
            </a:r>
            <a:r>
              <a:rPr lang="en-US" sz="1200" dirty="0">
                <a:cs typeface="Arial" panose="020B0604020202020204" pitchFamily="34" charset="0"/>
              </a:rPr>
              <a:t>, A. (2011</a:t>
            </a:r>
            <a:r>
              <a:rPr lang="en-US" sz="1200" dirty="0" smtClean="0">
                <a:cs typeface="Arial" panose="020B0604020202020204" pitchFamily="34" charset="0"/>
              </a:rPr>
              <a:t>)</a:t>
            </a:r>
            <a:r>
              <a:rPr lang="cs-CZ" sz="1200" dirty="0" smtClean="0">
                <a:cs typeface="Arial" panose="020B0604020202020204" pitchFamily="34" charset="0"/>
              </a:rPr>
              <a:t>:</a:t>
            </a:r>
            <a:r>
              <a:rPr lang="en-US" sz="1200" dirty="0" smtClean="0">
                <a:cs typeface="Arial" panose="020B0604020202020204" pitchFamily="34" charset="0"/>
              </a:rPr>
              <a:t> </a:t>
            </a:r>
            <a:r>
              <a:rPr lang="en-US" sz="1200" dirty="0">
                <a:cs typeface="Arial" panose="020B0604020202020204" pitchFamily="34" charset="0"/>
              </a:rPr>
              <a:t>Sensitivity of Hemodynamics in a Cerebral </a:t>
            </a:r>
            <a:r>
              <a:rPr lang="en-US" sz="1200" dirty="0" smtClean="0">
                <a:cs typeface="Arial" panose="020B0604020202020204" pitchFamily="34" charset="0"/>
              </a:rPr>
              <a:t>Aneurysm</a:t>
            </a:r>
            <a:r>
              <a:rPr lang="cs-CZ" sz="1200" dirty="0" smtClean="0">
                <a:cs typeface="Arial" panose="020B0604020202020204" pitchFamily="34" charset="0"/>
              </a:rPr>
              <a:t> </a:t>
            </a:r>
            <a:r>
              <a:rPr lang="en-US" sz="1200" dirty="0" smtClean="0">
                <a:cs typeface="Arial" panose="020B0604020202020204" pitchFamily="34" charset="0"/>
              </a:rPr>
              <a:t>Patient </a:t>
            </a:r>
            <a:r>
              <a:rPr lang="en-US" sz="1200" dirty="0">
                <a:cs typeface="Arial" panose="020B0604020202020204" pitchFamily="34" charset="0"/>
              </a:rPr>
              <a:t>Specific to Vascular Geometry and Blood Rheology. </a:t>
            </a:r>
            <a:r>
              <a:rPr lang="en-US" sz="1200" i="1" dirty="0">
                <a:cs typeface="Arial" panose="020B0604020202020204" pitchFamily="34" charset="0"/>
              </a:rPr>
              <a:t>Mathematical Biosciences and Engineering</a:t>
            </a:r>
            <a:r>
              <a:rPr lang="en-US" sz="1200" dirty="0">
                <a:cs typeface="Arial" panose="020B0604020202020204" pitchFamily="34" charset="0"/>
              </a:rPr>
              <a:t>, </a:t>
            </a:r>
            <a:r>
              <a:rPr lang="en-US" sz="1200" b="1" dirty="0">
                <a:cs typeface="Arial" panose="020B0604020202020204" pitchFamily="34" charset="0"/>
              </a:rPr>
              <a:t>8</a:t>
            </a:r>
            <a:r>
              <a:rPr lang="en-US" sz="1200" dirty="0">
                <a:cs typeface="Arial" panose="020B0604020202020204" pitchFamily="34" charset="0"/>
              </a:rPr>
              <a:t>, 409-423</a:t>
            </a:r>
            <a:r>
              <a:rPr lang="en-US" sz="1200" dirty="0" smtClean="0">
                <a:cs typeface="Arial" panose="020B0604020202020204" pitchFamily="34" charset="0"/>
              </a:rPr>
              <a:t>.</a:t>
            </a:r>
            <a:r>
              <a:rPr lang="cs-CZ" sz="1200" dirty="0" smtClean="0">
                <a:cs typeface="Arial" panose="020B0604020202020204" pitchFamily="34" charset="0"/>
              </a:rPr>
              <a:t> </a:t>
            </a:r>
            <a:endParaRPr lang="en-US" sz="1200" dirty="0" smtClean="0">
              <a:cs typeface="Arial" panose="020B0604020202020204" pitchFamily="34" charset="0"/>
            </a:endParaRPr>
          </a:p>
          <a:p>
            <a:pPr>
              <a:buNone/>
            </a:pPr>
            <a:r>
              <a:rPr lang="cs-CZ" sz="1200" dirty="0" smtClean="0">
                <a:cs typeface="Arial" panose="020B0604020202020204" pitchFamily="34" charset="0"/>
              </a:rPr>
              <a:t>http://dx.doi.org/10.3934/mbe.2011.8.409</a:t>
            </a:r>
            <a:r>
              <a:rPr lang="cs-CZ" altLang="cs-CZ" sz="1200" dirty="0" smtClean="0">
                <a:solidFill>
                  <a:schemeClr val="tx2"/>
                </a:solidFill>
                <a:cs typeface="Arial" panose="020B0604020202020204" pitchFamily="34" charset="0"/>
              </a:rPr>
              <a:t>Carrea</a:t>
            </a:r>
            <a:r>
              <a:rPr lang="cs-CZ" altLang="cs-CZ" sz="14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u </a:t>
            </a:r>
            <a:r>
              <a:rPr lang="en-US" altLang="cs-CZ" sz="14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&amp;</a:t>
            </a:r>
            <a:r>
              <a:rPr lang="cs-CZ" altLang="cs-CZ" sz="14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4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Gambaruto</a:t>
            </a:r>
            <a:r>
              <a:rPr lang="cs-CZ" altLang="cs-CZ" sz="14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: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32575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395288" y="3141464"/>
            <a:ext cx="85074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formula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based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on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experimentally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obtained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linear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dependence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between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square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roots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from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these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quantities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thus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holds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: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536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325974"/>
              </p:ext>
            </p:extLst>
          </p:nvPr>
        </p:nvGraphicFramePr>
        <p:xfrm>
          <a:off x="2987824" y="4221088"/>
          <a:ext cx="2017484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7" name="Rovnice" r:id="rId3" imgW="1028254" imgH="253890" progId="Equation.3">
                  <p:embed/>
                </p:oleObj>
              </mc:Choice>
              <mc:Fallback>
                <p:oleObj name="Rovnice" r:id="rId3" imgW="1028254" imgH="25389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4221088"/>
                        <a:ext cx="2017484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7" name="Rectangle 12"/>
          <p:cNvSpPr>
            <a:spLocks noChangeArrowheads="1"/>
          </p:cNvSpPr>
          <p:nvPr/>
        </p:nvSpPr>
        <p:spPr bwMode="auto">
          <a:xfrm>
            <a:off x="395288" y="1124744"/>
            <a:ext cx="8507412" cy="187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common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form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b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Casson</a:t>
            </a:r>
            <a:r>
              <a:rPr lang="cs-CZ" altLang="cs-CZ" sz="2000" b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model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specifies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dependence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between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shear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stress and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shear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>
                <a:solidFill>
                  <a:schemeClr val="tx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000" dirty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rate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as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follows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b="1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where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			are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material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parameters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8" name="Rectangle 14"/>
          <p:cNvSpPr>
            <a:spLocks noChangeArrowheads="1"/>
          </p:cNvSpPr>
          <p:nvPr/>
        </p:nvSpPr>
        <p:spPr bwMode="auto">
          <a:xfrm>
            <a:off x="0" y="31765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536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613094"/>
              </p:ext>
            </p:extLst>
          </p:nvPr>
        </p:nvGraphicFramePr>
        <p:xfrm>
          <a:off x="3426048" y="1770013"/>
          <a:ext cx="3378200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8" name="Rovnice" r:id="rId5" imgW="1307880" imgH="253800" progId="Equation.3">
                  <p:embed/>
                </p:oleObj>
              </mc:Choice>
              <mc:Fallback>
                <p:oleObj name="Rovnice" r:id="rId5" imgW="1307880" imgH="2538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6048" y="1770013"/>
                        <a:ext cx="3378200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7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1745627"/>
              </p:ext>
            </p:extLst>
          </p:nvPr>
        </p:nvGraphicFramePr>
        <p:xfrm>
          <a:off x="1274465" y="2636912"/>
          <a:ext cx="18573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59" name="Rovnice" r:id="rId7" imgW="1079280" imgH="241200" progId="Equation.3">
                  <p:embed/>
                </p:oleObj>
              </mc:Choice>
              <mc:Fallback>
                <p:oleObj name="Rovnice" r:id="rId7" imgW="1079280" imgH="2412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4465" y="2636912"/>
                        <a:ext cx="1857375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pPr eaLnBrk="1" hangingPunct="1"/>
            <a:r>
              <a:rPr lang="cs-CZ" altLang="cs-CZ" sz="32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Casson</a:t>
            </a:r>
            <a:r>
              <a:rPr lang="cs-CZ" altLang="cs-CZ" sz="32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model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rheologic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properties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2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endParaRPr lang="cs-CZ" altLang="cs-CZ" sz="3200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6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Graph</a:t>
            </a:r>
            <a:r>
              <a:rPr lang="cs-CZ" altLang="cs-CZ" sz="3600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rheologic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properties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endParaRPr lang="cs-CZ" altLang="cs-CZ" sz="2800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5888873"/>
              </p:ext>
            </p:extLst>
          </p:nvPr>
        </p:nvGraphicFramePr>
        <p:xfrm>
          <a:off x="806450" y="1416050"/>
          <a:ext cx="7962900" cy="4638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Dependence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apparent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b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</a:br>
            <a:r>
              <a:rPr lang="cs-CZ" altLang="cs-CZ" sz="24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on </a:t>
            </a:r>
            <a:r>
              <a:rPr lang="cs-CZ" altLang="cs-CZ" sz="24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shear</a:t>
            </a:r>
            <a:r>
              <a:rPr lang="cs-CZ" altLang="cs-CZ" sz="24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4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strain</a:t>
            </a:r>
            <a:r>
              <a:rPr lang="cs-CZ" altLang="cs-CZ" sz="24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4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rate</a:t>
            </a:r>
            <a:endParaRPr lang="cs-CZ" altLang="cs-CZ" sz="2400" b="1" dirty="0" smtClean="0">
              <a:solidFill>
                <a:schemeClr val="accent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2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7328463"/>
              </p:ext>
            </p:extLst>
          </p:nvPr>
        </p:nvGraphicFramePr>
        <p:xfrm>
          <a:off x="736600" y="1651000"/>
          <a:ext cx="7670800" cy="4424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498600"/>
          </a:xfrm>
        </p:spPr>
        <p:txBody>
          <a:bodyPr/>
          <a:lstStyle/>
          <a:p>
            <a:pPr eaLnBrk="1" hangingPunct="1"/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Graph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rheologic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properties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3600" dirty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blood</a:t>
            </a:r>
            <a: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/>
            </a:r>
            <a:br>
              <a:rPr lang="cs-CZ" altLang="cs-CZ" sz="36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</a:br>
            <a:r>
              <a:rPr lang="cs-CZ" altLang="cs-CZ" sz="18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from</a:t>
            </a:r>
            <a:r>
              <a:rPr lang="cs-CZ" altLang="cs-CZ" sz="18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8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the</a:t>
            </a:r>
            <a:r>
              <a:rPr lang="cs-CZ" altLang="cs-CZ" sz="18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basic </a:t>
            </a:r>
            <a:r>
              <a:rPr lang="cs-CZ" altLang="cs-CZ" sz="18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approximation</a:t>
            </a:r>
            <a:r>
              <a:rPr lang="cs-CZ" altLang="cs-CZ" sz="18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8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18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1800" b="1" dirty="0" err="1" smtClean="0">
                <a:solidFill>
                  <a:schemeClr val="accent2"/>
                </a:solidFill>
                <a:latin typeface="Times New Roman" panose="02020603050405020304" pitchFamily="18" charset="0"/>
              </a:rPr>
              <a:t>Casson</a:t>
            </a:r>
            <a:r>
              <a:rPr lang="cs-CZ" altLang="cs-CZ" sz="1800" b="1" dirty="0" smtClean="0">
                <a:solidFill>
                  <a:schemeClr val="accent2"/>
                </a:solidFill>
                <a:latin typeface="Times New Roman" panose="02020603050405020304" pitchFamily="18" charset="0"/>
              </a:rPr>
              <a:t> model</a:t>
            </a:r>
          </a:p>
        </p:txBody>
      </p:sp>
      <p:graphicFrame>
        <p:nvGraphicFramePr>
          <p:cNvPr id="5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7906343"/>
              </p:ext>
            </p:extLst>
          </p:nvPr>
        </p:nvGraphicFramePr>
        <p:xfrm>
          <a:off x="1259632" y="1484784"/>
          <a:ext cx="698477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321172" y="6021958"/>
            <a:ext cx="6923236" cy="64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combination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of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hlinkClick r:id="rId3" action="ppaction://hlinkpres?slideindex=1&amp;slidetitle="/>
              </a:rPr>
              <a:t>bingham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  <a:hlinkClick r:id="rId3" action="ppaction://hlinkpres?slideindex=1&amp;slidetitle=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hlinkClick r:id="rId3" action="ppaction://hlinkpres?slideindex=1&amp;slidetitle="/>
              </a:rPr>
              <a:t>plastic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  <a:hlinkClick r:id="rId3" action="ppaction://hlinkpres?slideindex=1&amp;slidetitle="/>
              </a:rPr>
              <a:t> and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hlinkClick r:id="rId3" action="ppaction://hlinkpres?slideindex=1&amp;slidetitle="/>
              </a:rPr>
              <a:t>pseudoplastic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  <a:hlinkClick r:id="rId3" action="ppaction://hlinkpres?slideindex=1&amp;slidetitle=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behaviour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.</a:t>
            </a: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74638"/>
            <a:ext cx="8712968" cy="778098"/>
          </a:xfrm>
        </p:spPr>
        <p:txBody>
          <a:bodyPr/>
          <a:lstStyle/>
          <a:p>
            <a:pPr eaLnBrk="1" hangingPunct="1"/>
            <a:r>
              <a:rPr lang="cs-CZ" altLang="cs-CZ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</a:rPr>
              <a:t>Quemada</a:t>
            </a:r>
            <a:r>
              <a:rPr lang="cs-CZ" altLang="cs-CZ" sz="320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b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model </a:t>
            </a:r>
            <a:r>
              <a:rPr lang="cs-CZ" altLang="cs-CZ" sz="3200" dirty="0" err="1" smtClean="0">
                <a:solidFill>
                  <a:srgbClr val="0070C0"/>
                </a:solidFill>
                <a:latin typeface="Times New Roman" panose="02020603050405020304" pitchFamily="18" charset="0"/>
              </a:rPr>
              <a:t>considering</a:t>
            </a:r>
            <a:r>
              <a:rPr lang="cs-CZ" altLang="cs-CZ" sz="320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dirty="0" err="1">
                <a:solidFill>
                  <a:srgbClr val="0070C0"/>
                </a:solidFill>
                <a:latin typeface="Times New Roman" panose="02020603050405020304" pitchFamily="18" charset="0"/>
              </a:rPr>
              <a:t>also</a:t>
            </a:r>
            <a:r>
              <a:rPr lang="cs-CZ" altLang="cs-CZ" sz="3200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200" b="1" dirty="0" err="1" smtClean="0">
                <a:solidFill>
                  <a:srgbClr val="0070C0"/>
                </a:solidFill>
                <a:latin typeface="Times New Roman" panose="02020603050405020304" pitchFamily="18" charset="0"/>
              </a:rPr>
              <a:t>hematocrit</a:t>
            </a:r>
            <a:endParaRPr lang="cs-CZ" altLang="cs-CZ" sz="3200" dirty="0" smtClean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946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465987"/>
              </p:ext>
            </p:extLst>
          </p:nvPr>
        </p:nvGraphicFramePr>
        <p:xfrm>
          <a:off x="612155" y="1480574"/>
          <a:ext cx="2375669" cy="940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5" name="Rovnice" r:id="rId4" imgW="1091726" imgH="431613" progId="Equation.3">
                  <p:embed/>
                </p:oleObj>
              </mc:Choice>
              <mc:Fallback>
                <p:oleObj name="Rovnice" r:id="rId4" imgW="1091726" imgH="43161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155" y="1480574"/>
                        <a:ext cx="2375669" cy="940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683568" y="980728"/>
            <a:ext cx="417671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Its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formulation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is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as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follows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			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where</a:t>
            </a:r>
            <a:endParaRPr lang="cs-CZ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dirty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    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o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alternatively</a:t>
            </a:r>
            <a:endParaRPr lang="cs-CZ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1946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831669"/>
              </p:ext>
            </p:extLst>
          </p:nvPr>
        </p:nvGraphicFramePr>
        <p:xfrm>
          <a:off x="5652120" y="1294300"/>
          <a:ext cx="2160240" cy="1270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6" name="Rovnice" r:id="rId6" imgW="1168200" imgH="685800" progId="Equation.3">
                  <p:embed/>
                </p:oleObj>
              </mc:Choice>
              <mc:Fallback>
                <p:oleObj name="Rovnice" r:id="rId6" imgW="11682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1294300"/>
                        <a:ext cx="2160240" cy="12706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536" y="3416697"/>
            <a:ext cx="8568952" cy="3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ritical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τ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characterizes the evolution of the structure (as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instance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time for particle aggregation or, more generally, a mean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relaxation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cs-CZ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Alternatively, the critical shear rate 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appears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related to the critical shear stress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which the structure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broken</a:t>
            </a:r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None/>
            </a:pP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η</a:t>
            </a:r>
            <a:r>
              <a:rPr lang="cs-CZ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∞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1,2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en-GB" altLang="cs-CZ" sz="2000" i="1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mPas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represents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plasma </a:t>
            </a: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viscosity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; 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k</a:t>
            </a:r>
            <a:r>
              <a:rPr lang="en-GB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∞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2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07;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k</a:t>
            </a:r>
            <a:r>
              <a:rPr lang="cs-CZ" altLang="cs-CZ" sz="2000" i="1" baseline="-25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4,33;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    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=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lang="en-GB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,</a:t>
            </a:r>
            <a:r>
              <a:rPr lang="cs-CZ" altLang="cs-CZ" sz="2000" i="1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88 </a:t>
            </a:r>
            <a:r>
              <a:rPr lang="en-US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s</a:t>
            </a:r>
            <a:r>
              <a:rPr lang="en-US" altLang="cs-CZ" sz="2000" baseline="30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-1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;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cs-CZ" altLang="cs-CZ" sz="2000" dirty="0" err="1" smtClean="0">
                <a:solidFill>
                  <a:schemeClr val="tx2"/>
                </a:solidFill>
                <a:latin typeface="Times New Roman" panose="02020603050405020304" pitchFamily="18" charset="0"/>
              </a:rPr>
              <a:t>hematocrit</a:t>
            </a:r>
            <a:r>
              <a:rPr lang="cs-CZ" altLang="cs-CZ" sz="20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 H=45%.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 dirty="0" smtClean="0">
              <a:solidFill>
                <a:schemeClr val="tx2"/>
              </a:solidFill>
              <a:latin typeface="Times New Roman" panose="02020603050405020304" pitchFamily="18" charset="0"/>
            </a:endParaRPr>
          </a:p>
          <a:p>
            <a:pPr>
              <a:buNone/>
            </a:pPr>
            <a:r>
              <a:rPr lang="cs-CZ" altLang="cs-CZ" sz="1200" dirty="0" smtClean="0">
                <a:solidFill>
                  <a:schemeClr val="tx2"/>
                </a:solidFill>
                <a:latin typeface="Times New Roman" panose="02020603050405020304" pitchFamily="18" charset="0"/>
              </a:rPr>
              <a:t>*) </a:t>
            </a:r>
            <a:r>
              <a:rPr lang="cs-CZ" altLang="cs-CZ" sz="1200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Quemada</a:t>
            </a:r>
            <a:r>
              <a:rPr lang="cs-CZ" altLang="cs-CZ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D.: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A Rheological Model for Studying the Hematocrit Dependence of Red Cell-Red Cell and </a:t>
            </a:r>
            <a:r>
              <a:rPr lang="en-US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Red</a:t>
            </a:r>
            <a:r>
              <a:rPr lang="cs-CZ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 Cell-Protein </a:t>
            </a:r>
            <a:r>
              <a:rPr lang="cs-CZ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Interactions</a:t>
            </a:r>
            <a:r>
              <a:rPr lang="cs-CZ" sz="12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cs-CZ" sz="12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Blood</a:t>
            </a:r>
            <a:r>
              <a:rPr lang="cs-CZ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cs-CZ" altLang="cs-CZ" sz="1200" dirty="0" err="1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Biorheology</a:t>
            </a:r>
            <a:r>
              <a:rPr lang="cs-CZ" altLang="cs-CZ" sz="1200" dirty="0" smtClean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(1981) </a:t>
            </a:r>
            <a:r>
              <a:rPr lang="cs-CZ" sz="1200" dirty="0">
                <a:latin typeface="Calibri" panose="020F0502020204030204" pitchFamily="34" charset="0"/>
                <a:cs typeface="Calibri" panose="020F0502020204030204" pitchFamily="34" charset="0"/>
              </a:rPr>
              <a:t>18(3-6):</a:t>
            </a:r>
            <a:r>
              <a:rPr lang="cs-CZ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501-16</a:t>
            </a:r>
            <a:r>
              <a:rPr lang="cs-CZ" sz="12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cs-CZ" altLang="cs-CZ" sz="12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426991"/>
              </p:ext>
            </p:extLst>
          </p:nvPr>
        </p:nvGraphicFramePr>
        <p:xfrm>
          <a:off x="6732240" y="5013176"/>
          <a:ext cx="32188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7" name="Rovnice" r:id="rId8" imgW="177480" imgH="317160" progId="Equation.3">
                  <p:embed/>
                </p:oleObj>
              </mc:Choice>
              <mc:Fallback>
                <p:oleObj name="Rovnice" r:id="rId8" imgW="177480" imgH="317160" progId="Equation.3">
                  <p:embed/>
                  <p:pic>
                    <p:nvPicPr>
                      <p:cNvPr id="1946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5013176"/>
                        <a:ext cx="321888" cy="576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7009510"/>
              </p:ext>
            </p:extLst>
          </p:nvPr>
        </p:nvGraphicFramePr>
        <p:xfrm>
          <a:off x="4178104" y="4077072"/>
          <a:ext cx="321888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8" name="Rovnice" r:id="rId8" imgW="177480" imgH="317160" progId="Equation.3">
                  <p:embed/>
                </p:oleObj>
              </mc:Choice>
              <mc:Fallback>
                <p:oleObj name="Rovnice" r:id="rId8" imgW="177480" imgH="317160" progId="Equation.3">
                  <p:embed/>
                  <p:pic>
                    <p:nvPicPr>
                      <p:cNvPr id="1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8104" y="4077072"/>
                        <a:ext cx="321888" cy="576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304918"/>
              </p:ext>
            </p:extLst>
          </p:nvPr>
        </p:nvGraphicFramePr>
        <p:xfrm>
          <a:off x="3275856" y="2230404"/>
          <a:ext cx="2160240" cy="1270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29" name="Rovnice" r:id="rId6" imgW="1168200" imgH="685800" progId="Equation.3">
                  <p:embed/>
                </p:oleObj>
              </mc:Choice>
              <mc:Fallback>
                <p:oleObj name="Rovnice" r:id="rId6" imgW="1168200" imgH="685800" progId="Equation.3">
                  <p:embed/>
                  <p:pic>
                    <p:nvPicPr>
                      <p:cNvPr id="1946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2230404"/>
                        <a:ext cx="2160240" cy="12706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ýchozí návrh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Výchozí návrh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6961</TotalTime>
  <Words>747</Words>
  <Application>Microsoft Office PowerPoint</Application>
  <PresentationFormat>Předvádění na obrazovce (4:3)</PresentationFormat>
  <Paragraphs>61</Paragraphs>
  <Slides>8</Slides>
  <Notes>2</Notes>
  <HiddenSlides>0</HiddenSlides>
  <MMClips>0</MMClips>
  <ScaleCrop>false</ScaleCrop>
  <HeadingPairs>
    <vt:vector size="8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Výchozí návrh</vt:lpstr>
      <vt:lpstr>Rovnice</vt:lpstr>
      <vt:lpstr>Dependence of apparent viscosity of blood on strain rate</vt:lpstr>
      <vt:lpstr>Simplest models  of rheologic properties of blood</vt:lpstr>
      <vt:lpstr>Carreau model of rheologic properties of blood</vt:lpstr>
      <vt:lpstr>Casson model of rheologic properties of blood</vt:lpstr>
      <vt:lpstr>Graph of rheologic properties of blood</vt:lpstr>
      <vt:lpstr>Dependence of apparent blood viscosity  on shear strain rate</vt:lpstr>
      <vt:lpstr>Graph of rheologic properties of blood from the basic approximation of Casson model</vt:lpstr>
      <vt:lpstr>Quemada model considering also hematocrit</vt:lpstr>
    </vt:vector>
  </TitlesOfParts>
  <Company>ÚMT FSI VUT v Brně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Biomechanics  of smooth muscle cells</dc:title>
  <dc:creator>Ing. Jiří Burša</dc:creator>
  <cp:lastModifiedBy>bursa</cp:lastModifiedBy>
  <cp:revision>414</cp:revision>
  <dcterms:created xsi:type="dcterms:W3CDTF">2004-09-29T06:35:38Z</dcterms:created>
  <dcterms:modified xsi:type="dcterms:W3CDTF">2023-11-10T13:53:28Z</dcterms:modified>
</cp:coreProperties>
</file>