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395" r:id="rId2"/>
    <p:sldId id="364" r:id="rId3"/>
    <p:sldId id="394" r:id="rId4"/>
    <p:sldId id="392" r:id="rId5"/>
  </p:sldIdLst>
  <p:sldSz cx="9144000" cy="6858000" type="screen4x3"/>
  <p:notesSz cx="6858000" cy="9144000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2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2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2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2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bg2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bg2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bg2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bg2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bg2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00"/>
    <a:srgbClr val="FF0066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78" autoAdjust="0"/>
    <p:restoredTop sz="94637" autoAdjust="0"/>
  </p:normalViewPr>
  <p:slideViewPr>
    <p:cSldViewPr>
      <p:cViewPr varScale="1">
        <p:scale>
          <a:sx n="97" d="100"/>
          <a:sy n="97" d="100"/>
        </p:scale>
        <p:origin x="180" y="-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A638598-67AC-4063-8AD7-A02B67DA0EFB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32DF9DF-9EB2-43EA-A568-D0C582230551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5E445-09B1-4FAF-A1A3-7149F40B832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26640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DBA4D-9523-4C46-A171-2BEC8263957E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437733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6D156-E338-42F6-8FFE-CFA157916FC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110728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12B443-8ED9-42B6-9BC3-2C112966D446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2084725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Nadpis, text a 2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F28A4-A057-4B80-BC0A-958A475818A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29686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F220F0-0F32-4677-B010-611913263A40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837827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21A609-84C4-4F2E-894C-DAA86C3FA2FC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0101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56F4FC-709F-4EBA-9558-E9261D62532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61299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70C58-16AE-46D3-8590-0D53604D7D7A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4103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4A0F0-9BB6-4D8A-AB70-C0A64F1D1AE7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744180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1E43D-DBFD-4EB6-BAC9-DF42B602305F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547139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F6A1B-F39E-4566-BAFC-168933F55F2F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83647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D7B7D-3BF8-4488-9EF4-49EA4D7C6C78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83329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45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45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45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7F615F4-43C5-4A2F-9810-103DCF4DA0A2}" type="slidenum">
              <a:rPr lang="cs-CZ" altLang="cs-CZ"/>
              <a:pPr>
                <a:defRPr/>
              </a:pPr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0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9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610350"/>
            <a:ext cx="9144000" cy="24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-4514" y="6580286"/>
            <a:ext cx="26277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700" b="1" dirty="0" smtClean="0">
                <a:solidFill>
                  <a:schemeClr val="bg1"/>
                </a:solidFill>
                <a:latin typeface="Garamond" pitchFamily="18" charset="0"/>
              </a:rPr>
              <a:t>Vytvořeno z rozpočtu FOND VĚDY 2016</a:t>
            </a:r>
          </a:p>
          <a:p>
            <a:endParaRPr lang="cs-CZ" sz="100" b="1" dirty="0" smtClean="0">
              <a:solidFill>
                <a:schemeClr val="bg1"/>
              </a:solidFill>
              <a:latin typeface="Garamond" pitchFamily="18" charset="0"/>
            </a:endParaRPr>
          </a:p>
          <a:p>
            <a:r>
              <a:rPr lang="cs-CZ" sz="700" b="1" dirty="0" smtClean="0">
                <a:solidFill>
                  <a:schemeClr val="bg1"/>
                </a:solidFill>
                <a:latin typeface="Garamond" pitchFamily="18" charset="0"/>
              </a:rPr>
              <a:t>FV 16-11, Ing. KAMIL NOVÁK, prof. Ing. Jiří </a:t>
            </a:r>
            <a:r>
              <a:rPr lang="cs-CZ" sz="700" b="1" dirty="0" err="1" smtClean="0">
                <a:solidFill>
                  <a:schemeClr val="bg1"/>
                </a:solidFill>
                <a:latin typeface="Garamond" pitchFamily="18" charset="0"/>
              </a:rPr>
              <a:t>Burša</a:t>
            </a:r>
            <a:r>
              <a:rPr lang="cs-CZ" sz="700" b="1" dirty="0" smtClean="0">
                <a:solidFill>
                  <a:schemeClr val="bg1"/>
                </a:solidFill>
                <a:latin typeface="Garamond" pitchFamily="18" charset="0"/>
              </a:rPr>
              <a:t>, Ph.D.</a:t>
            </a:r>
            <a:endParaRPr lang="cs-CZ" sz="700" b="1" dirty="0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5313784" y="655720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chemeClr val="bg1"/>
                </a:solidFill>
                <a:latin typeface="Garamond" pitchFamily="18" charset="0"/>
              </a:rPr>
              <a:t>1/XY</a:t>
            </a:r>
            <a:endParaRPr lang="cs-CZ" b="1" dirty="0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804248" y="6589542"/>
            <a:ext cx="244827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700" b="1" dirty="0" smtClean="0">
                <a:solidFill>
                  <a:schemeClr val="bg1"/>
                </a:solidFill>
                <a:latin typeface="Garamond" pitchFamily="18" charset="0"/>
              </a:rPr>
              <a:t>ÚSTAV MECHANIKY TĚLES, BIOMECHANIKY</a:t>
            </a:r>
          </a:p>
          <a:p>
            <a:endParaRPr lang="cs-CZ" sz="100" b="1" dirty="0" smtClean="0">
              <a:solidFill>
                <a:schemeClr val="bg1"/>
              </a:solidFill>
              <a:latin typeface="Garamond" pitchFamily="18" charset="0"/>
            </a:endParaRPr>
          </a:p>
          <a:p>
            <a:r>
              <a:rPr lang="cs-CZ" sz="700" b="1" dirty="0" smtClean="0">
                <a:solidFill>
                  <a:schemeClr val="bg1"/>
                </a:solidFill>
                <a:latin typeface="Garamond" pitchFamily="18" charset="0"/>
              </a:rPr>
              <a:t>A MECHATRONIKY </a:t>
            </a:r>
            <a:endParaRPr lang="cs-CZ" sz="700" b="1" dirty="0">
              <a:solidFill>
                <a:schemeClr val="bg1"/>
              </a:solidFill>
              <a:latin typeface="Garamond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9672" cy="605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ovéPole 8"/>
          <p:cNvSpPr txBox="1"/>
          <p:nvPr/>
        </p:nvSpPr>
        <p:spPr>
          <a:xfrm>
            <a:off x="2174210" y="263057"/>
            <a:ext cx="30458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 smtClean="0">
                <a:solidFill>
                  <a:srgbClr val="0070C0"/>
                </a:solidFill>
              </a:rPr>
              <a:t>Model </a:t>
            </a:r>
            <a:r>
              <a:rPr lang="cs-CZ" sz="4000" b="1" dirty="0" err="1" smtClean="0">
                <a:solidFill>
                  <a:srgbClr val="0070C0"/>
                </a:solidFill>
                <a:latin typeface="Garamond" pitchFamily="18" charset="0"/>
              </a:rPr>
              <a:t>Yeoh</a:t>
            </a:r>
            <a:endParaRPr lang="cs-CZ" sz="4000" dirty="0">
              <a:solidFill>
                <a:srgbClr val="0070C0"/>
              </a:solidFill>
              <a:latin typeface="Garamond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Obdélník 12"/>
              <p:cNvSpPr/>
              <p:nvPr/>
            </p:nvSpPr>
            <p:spPr>
              <a:xfrm>
                <a:off x="104271" y="1062027"/>
                <a:ext cx="8856984" cy="221099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cs-CZ" dirty="0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It </a:t>
                </a:r>
                <a:r>
                  <a:rPr lang="cs-CZ" dirty="0" err="1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is</a:t>
                </a:r>
                <a:r>
                  <a:rPr lang="cs-CZ" dirty="0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 </a:t>
                </a:r>
                <a:r>
                  <a:rPr lang="cs-CZ" dirty="0" err="1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based</a:t>
                </a:r>
                <a:r>
                  <a:rPr lang="cs-CZ" dirty="0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 on </a:t>
                </a:r>
                <a:r>
                  <a:rPr lang="cs-CZ" dirty="0" err="1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the</a:t>
                </a:r>
                <a:r>
                  <a:rPr lang="cs-CZ" dirty="0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 </a:t>
                </a:r>
                <a:r>
                  <a:rPr lang="cs-CZ" dirty="0" err="1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Mooney-Rivlin</a:t>
                </a:r>
                <a:r>
                  <a:rPr lang="cs-CZ" dirty="0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 </a:t>
                </a:r>
                <a:r>
                  <a:rPr lang="cs-CZ" b="1" dirty="0" err="1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polynomial</a:t>
                </a:r>
                <a:r>
                  <a:rPr lang="cs-CZ" dirty="0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 </a:t>
                </a:r>
                <a:r>
                  <a:rPr lang="cs-CZ" dirty="0" err="1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formulation</a:t>
                </a:r>
                <a:endParaRPr lang="cs-CZ" dirty="0" smtClean="0">
                  <a:solidFill>
                    <a:schemeClr val="accent4">
                      <a:lumMod val="95000"/>
                      <a:lumOff val="5000"/>
                    </a:schemeClr>
                  </a:solidFill>
                  <a:latin typeface="Garamond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cs-CZ" dirty="0" err="1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Yeoh</a:t>
                </a:r>
                <a:r>
                  <a:rPr lang="cs-CZ" dirty="0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 </a:t>
                </a:r>
                <a:r>
                  <a:rPr lang="cs-CZ" dirty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(</a:t>
                </a:r>
                <a:r>
                  <a:rPr lang="cs-CZ" dirty="0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1993) has </a:t>
                </a:r>
                <a:r>
                  <a:rPr lang="cs-CZ" dirty="0" err="1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shown</a:t>
                </a:r>
                <a:r>
                  <a:rPr lang="cs-CZ" dirty="0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 </a:t>
                </a:r>
                <a:r>
                  <a:rPr lang="cs-CZ" dirty="0" err="1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that</a:t>
                </a:r>
                <a:r>
                  <a:rPr lang="cs-CZ" dirty="0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 </a:t>
                </a:r>
                <a:r>
                  <a:rPr lang="cs-CZ" dirty="0" err="1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the</a:t>
                </a:r>
                <a:r>
                  <a:rPr lang="cs-CZ" dirty="0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 </a:t>
                </a:r>
                <a:r>
                  <a:rPr lang="cs-CZ" dirty="0" err="1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total</a:t>
                </a:r>
                <a:r>
                  <a:rPr lang="cs-CZ" dirty="0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 </a:t>
                </a:r>
                <a:r>
                  <a:rPr lang="cs-CZ" dirty="0" err="1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strain</a:t>
                </a:r>
                <a:r>
                  <a:rPr lang="cs-CZ" dirty="0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 </a:t>
                </a:r>
                <a:r>
                  <a:rPr lang="cs-CZ" dirty="0" err="1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energy</a:t>
                </a:r>
                <a:r>
                  <a:rPr lang="cs-CZ" dirty="0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 </a:t>
                </a:r>
                <a:r>
                  <a:rPr lang="cs-CZ" dirty="0" err="1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is</a:t>
                </a:r>
                <a:r>
                  <a:rPr lang="cs-CZ" dirty="0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 more </a:t>
                </a:r>
                <a:r>
                  <a:rPr lang="cs-CZ" dirty="0" err="1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influenced</a:t>
                </a:r>
                <a:r>
                  <a:rPr lang="cs-CZ" dirty="0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  by </a:t>
                </a:r>
                <a:r>
                  <a:rPr lang="cs-CZ" dirty="0" err="1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increments</a:t>
                </a:r>
                <a:r>
                  <a:rPr lang="cs-CZ" dirty="0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 </a:t>
                </a:r>
              </a:p>
              <a:p>
                <a:pPr>
                  <a:lnSpc>
                    <a:spcPct val="150000"/>
                  </a:lnSpc>
                </a:pPr>
                <a:r>
                  <a:rPr lang="cs-CZ" dirty="0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i="1" smtClean="0">
                            <a:solidFill>
                              <a:schemeClr val="accent4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i="1" smtClean="0">
                            <a:solidFill>
                              <a:schemeClr val="accent4">
                                <a:lumMod val="95000"/>
                                <a:lumOff val="5000"/>
                              </a:schemeClr>
                            </a:solidFill>
                            <a:latin typeface="Cambria Math"/>
                          </a:rPr>
                          <m:t>𝜕</m:t>
                        </m:r>
                        <m:r>
                          <a:rPr lang="cs-CZ" b="0" i="1" smtClean="0">
                            <a:solidFill>
                              <a:schemeClr val="accent4">
                                <a:lumMod val="95000"/>
                                <a:lumOff val="5000"/>
                              </a:schemeClr>
                            </a:solidFill>
                            <a:latin typeface="Cambria Math"/>
                          </a:rPr>
                          <m:t>𝑊</m:t>
                        </m:r>
                      </m:num>
                      <m:den>
                        <m:r>
                          <a:rPr lang="cs-CZ" i="1" smtClean="0">
                            <a:solidFill>
                              <a:schemeClr val="accent4">
                                <a:lumMod val="95000"/>
                                <a:lumOff val="5000"/>
                              </a:schemeClr>
                            </a:solidFill>
                            <a:latin typeface="Cambria Math"/>
                          </a:rPr>
                          <m:t>𝜕</m:t>
                        </m:r>
                        <m:sSub>
                          <m:sSubPr>
                            <m:ctrlPr>
                              <a:rPr lang="cs-CZ" i="1" smtClean="0">
                                <a:solidFill>
                                  <a:schemeClr val="accent4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cs-CZ" b="0" i="1" smtClean="0">
                                <a:solidFill>
                                  <a:schemeClr val="accent4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cs-CZ" b="0" i="1" smtClean="0">
                                <a:solidFill>
                                  <a:schemeClr val="accent4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cs-CZ" dirty="0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 </a:t>
                </a:r>
                <a:r>
                  <a:rPr lang="cs-CZ" dirty="0" err="1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than</a:t>
                </a:r>
                <a:r>
                  <a:rPr lang="cs-CZ" dirty="0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 by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i="1">
                            <a:solidFill>
                              <a:schemeClr val="accent4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i="1">
                            <a:solidFill>
                              <a:schemeClr val="accent4">
                                <a:lumMod val="95000"/>
                                <a:lumOff val="5000"/>
                              </a:schemeClr>
                            </a:solidFill>
                            <a:latin typeface="Cambria Math"/>
                          </a:rPr>
                          <m:t>𝜕</m:t>
                        </m:r>
                        <m:r>
                          <a:rPr lang="cs-CZ" i="1">
                            <a:solidFill>
                              <a:schemeClr val="accent4">
                                <a:lumMod val="95000"/>
                                <a:lumOff val="5000"/>
                              </a:schemeClr>
                            </a:solidFill>
                            <a:latin typeface="Cambria Math"/>
                          </a:rPr>
                          <m:t>𝑊</m:t>
                        </m:r>
                      </m:num>
                      <m:den>
                        <m:r>
                          <a:rPr lang="cs-CZ" i="1">
                            <a:solidFill>
                              <a:schemeClr val="accent4">
                                <a:lumMod val="95000"/>
                                <a:lumOff val="5000"/>
                              </a:schemeClr>
                            </a:solidFill>
                            <a:latin typeface="Cambria Math"/>
                          </a:rPr>
                          <m:t>𝜕</m:t>
                        </m:r>
                        <m:sSub>
                          <m:sSubPr>
                            <m:ctrlPr>
                              <a:rPr lang="cs-CZ" i="1">
                                <a:solidFill>
                                  <a:schemeClr val="accent4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cs-CZ" i="1">
                                <a:solidFill>
                                  <a:schemeClr val="accent4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cs-CZ" b="0" i="1" smtClean="0">
                                <a:solidFill>
                                  <a:schemeClr val="accent4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cs-CZ" dirty="0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 ; </a:t>
                </a:r>
                <a:r>
                  <a:rPr lang="cs-CZ" dirty="0" err="1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thus</a:t>
                </a:r>
                <a:r>
                  <a:rPr lang="cs-CZ" dirty="0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 </a:t>
                </a:r>
                <a:r>
                  <a:rPr lang="cs-CZ" dirty="0" err="1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it</a:t>
                </a:r>
                <a:r>
                  <a:rPr lang="cs-CZ" dirty="0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 </a:t>
                </a:r>
                <a:r>
                  <a:rPr lang="cs-CZ" dirty="0" err="1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is</a:t>
                </a:r>
                <a:r>
                  <a:rPr lang="cs-CZ" dirty="0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 </a:t>
                </a:r>
                <a:r>
                  <a:rPr lang="cs-CZ" dirty="0" err="1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proposed</a:t>
                </a:r>
                <a:r>
                  <a:rPr lang="cs-CZ" dirty="0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 in </a:t>
                </a:r>
                <a:r>
                  <a:rPr lang="cs-CZ" dirty="0" err="1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the</a:t>
                </a:r>
                <a:r>
                  <a:rPr lang="cs-CZ" dirty="0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 </a:t>
                </a:r>
                <a:r>
                  <a:rPr lang="cs-CZ" dirty="0" err="1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following</a:t>
                </a:r>
                <a:r>
                  <a:rPr lang="cs-CZ" dirty="0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 </a:t>
                </a:r>
                <a:r>
                  <a:rPr lang="cs-CZ" dirty="0" err="1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form</a:t>
                </a:r>
                <a:r>
                  <a:rPr lang="cs-CZ" dirty="0" smtClean="0">
                    <a:solidFill>
                      <a:schemeClr val="accent4">
                        <a:lumMod val="95000"/>
                        <a:lumOff val="5000"/>
                      </a:schemeClr>
                    </a:solidFill>
                    <a:latin typeface="Garamond" pitchFamily="18" charset="0"/>
                  </a:rPr>
                  <a:t>: </a:t>
                </a:r>
              </a:p>
              <a:p>
                <a:pPr marL="285750" indent="-285750">
                  <a:lnSpc>
                    <a:spcPct val="150000"/>
                  </a:lnSpc>
                  <a:buFont typeface="Wingdings" pitchFamily="2" charset="2"/>
                  <a:buChar char="§"/>
                </a:pPr>
                <a:endParaRPr lang="cs-CZ" dirty="0">
                  <a:solidFill>
                    <a:schemeClr val="accent4">
                      <a:lumMod val="95000"/>
                      <a:lumOff val="5000"/>
                    </a:schemeClr>
                  </a:solidFill>
                  <a:latin typeface="Garamond" pitchFamily="18" charset="0"/>
                </a:endParaRPr>
              </a:p>
            </p:txBody>
          </p:sp>
        </mc:Choice>
        <mc:Fallback xmlns="">
          <p:sp>
            <p:nvSpPr>
              <p:cNvPr id="13" name="Obdélník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71" y="1062027"/>
                <a:ext cx="8856984" cy="2210990"/>
              </a:xfrm>
              <a:prstGeom prst="rect">
                <a:avLst/>
              </a:prstGeom>
              <a:blipFill>
                <a:blip r:embed="rId4"/>
                <a:stretch>
                  <a:fillRect l="-619" r="-48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ovéPole 1"/>
              <p:cNvSpPr txBox="1"/>
              <p:nvPr/>
            </p:nvSpPr>
            <p:spPr>
              <a:xfrm>
                <a:off x="3470409" y="2771636"/>
                <a:ext cx="47739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cs-CZ" b="0" i="1" smtClean="0">
                        <a:latin typeface="Cambria Math"/>
                      </a:rPr>
                      <m:t>𝑊</m:t>
                    </m:r>
                    <m:r>
                      <a:rPr lang="cs-CZ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cs-CZ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cs-CZ" b="0" i="1" smtClean="0">
                            <a:latin typeface="Cambria Math"/>
                          </a:rPr>
                          <m:t>10</m:t>
                        </m:r>
                      </m:sub>
                    </m:sSub>
                    <m:r>
                      <a:rPr lang="cs-CZ" b="0" i="1" smtClean="0">
                        <a:latin typeface="Cambria Math"/>
                      </a:rPr>
                      <m:t> </m:t>
                    </m:r>
                    <m:d>
                      <m:dPr>
                        <m:ctrlPr>
                          <a:rPr lang="cs-CZ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cs-CZ" b="0" i="1" smtClean="0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cs-CZ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cs-CZ" b="0" i="1" smtClean="0">
                            <a:latin typeface="Cambria Math"/>
                          </a:rPr>
                          <m:t>−3</m:t>
                        </m:r>
                      </m:e>
                    </m:d>
                  </m:oMath>
                </a14:m>
                <a:r>
                  <a:rPr lang="cs-CZ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  <m:r>
                          <a:rPr lang="cs-CZ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cs-CZ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cs-CZ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cs-CZ" i="1">
                                    <a:latin typeface="Cambria Math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cs-CZ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cs-CZ" i="1">
                                <a:latin typeface="Cambria Math"/>
                              </a:rPr>
                              <m:t>−3</m:t>
                            </m:r>
                          </m:e>
                        </m:d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cs-CZ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cs-CZ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  <m:r>
                          <a:rPr lang="cs-CZ" i="1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cs-CZ" i="1">
                        <a:latin typeface="Cambria Math"/>
                      </a:rPr>
                      <m:t> </m:t>
                    </m:r>
                    <m:sSup>
                      <m:sSupPr>
                        <m:ctrlPr>
                          <a:rPr lang="cs-CZ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cs-CZ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cs-CZ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cs-CZ" i="1">
                                    <a:latin typeface="Cambria Math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cs-CZ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cs-CZ" i="1">
                                <a:latin typeface="Cambria Math"/>
                              </a:rPr>
                              <m:t>−3</m:t>
                            </m:r>
                          </m:e>
                        </m:d>
                      </m:e>
                      <m:sup>
                        <m:r>
                          <a:rPr lang="cs-CZ" b="0" i="1" smtClean="0">
                            <a:latin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cs-CZ" dirty="0"/>
              </a:p>
            </p:txBody>
          </p:sp>
        </mc:Choice>
        <mc:Fallback xmlns="">
          <p:sp>
            <p:nvSpPr>
              <p:cNvPr id="2" name="TextovéPo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0409" y="2771636"/>
                <a:ext cx="4773999" cy="369332"/>
              </a:xfrm>
              <a:prstGeom prst="rect">
                <a:avLst/>
              </a:prstGeom>
              <a:blipFill>
                <a:blip r:embed="rId5"/>
                <a:stretch>
                  <a:fillRect t="-10000" r="-9323" b="-3833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bdélník 3"/>
          <p:cNvSpPr/>
          <p:nvPr/>
        </p:nvSpPr>
        <p:spPr>
          <a:xfrm>
            <a:off x="104271" y="3061963"/>
            <a:ext cx="7855933" cy="51058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cs-CZ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Garamond" pitchFamily="18" charset="0"/>
              </a:rPr>
              <a:t>Later</a:t>
            </a:r>
            <a:r>
              <a:rPr lang="cs-CZ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Garamond" pitchFamily="18" charset="0"/>
              </a:rPr>
              <a:t> </a:t>
            </a:r>
            <a:r>
              <a:rPr lang="cs-CZ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Garamond" pitchFamily="18" charset="0"/>
              </a:rPr>
              <a:t>it</a:t>
            </a:r>
            <a:r>
              <a:rPr lang="cs-CZ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Garamond" pitchFamily="18" charset="0"/>
              </a:rPr>
              <a:t> </a:t>
            </a:r>
            <a:r>
              <a:rPr lang="cs-CZ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Garamond" pitchFamily="18" charset="0"/>
              </a:rPr>
              <a:t>was</a:t>
            </a:r>
            <a:r>
              <a:rPr lang="cs-CZ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Garamond" pitchFamily="18" charset="0"/>
              </a:rPr>
              <a:t> </a:t>
            </a:r>
            <a:r>
              <a:rPr lang="cs-CZ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Garamond" pitchFamily="18" charset="0"/>
              </a:rPr>
              <a:t>expanded</a:t>
            </a:r>
            <a:r>
              <a:rPr lang="cs-CZ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Garamond" pitchFamily="18" charset="0"/>
              </a:rPr>
              <a:t> </a:t>
            </a:r>
            <a:r>
              <a:rPr lang="cs-CZ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Garamond" pitchFamily="18" charset="0"/>
              </a:rPr>
              <a:t>with</a:t>
            </a:r>
            <a:r>
              <a:rPr lang="cs-CZ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Garamond" pitchFamily="18" charset="0"/>
              </a:rPr>
              <a:t> </a:t>
            </a:r>
            <a:r>
              <a:rPr lang="cs-CZ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Garamond" pitchFamily="18" charset="0"/>
              </a:rPr>
              <a:t>higher</a:t>
            </a:r>
            <a:r>
              <a:rPr lang="cs-CZ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Garamond" pitchFamily="18" charset="0"/>
              </a:rPr>
              <a:t> </a:t>
            </a:r>
            <a:r>
              <a:rPr lang="cs-CZ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Garamond" pitchFamily="18" charset="0"/>
              </a:rPr>
              <a:t>order</a:t>
            </a:r>
            <a:r>
              <a:rPr lang="cs-CZ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Garamond" pitchFamily="18" charset="0"/>
              </a:rPr>
              <a:t> </a:t>
            </a:r>
            <a:r>
              <a:rPr lang="cs-CZ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Garamond" pitchFamily="18" charset="0"/>
              </a:rPr>
              <a:t>terms</a:t>
            </a:r>
            <a:r>
              <a:rPr lang="cs-CZ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Garamond" pitchFamily="18" charset="0"/>
              </a:rPr>
              <a:t> to </a:t>
            </a:r>
            <a:r>
              <a:rPr lang="cs-CZ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Garamond" pitchFamily="18" charset="0"/>
              </a:rPr>
              <a:t>increase</a:t>
            </a:r>
            <a:r>
              <a:rPr lang="cs-CZ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Garamond" pitchFamily="18" charset="0"/>
              </a:rPr>
              <a:t> </a:t>
            </a:r>
            <a:r>
              <a:rPr lang="cs-CZ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Garamond" pitchFamily="18" charset="0"/>
              </a:rPr>
              <a:t>its</a:t>
            </a:r>
            <a:r>
              <a:rPr lang="cs-CZ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Garamond" pitchFamily="18" charset="0"/>
              </a:rPr>
              <a:t> </a:t>
            </a:r>
            <a:r>
              <a:rPr lang="cs-CZ" dirty="0" err="1" smtClean="0">
                <a:solidFill>
                  <a:schemeClr val="accent4">
                    <a:lumMod val="95000"/>
                    <a:lumOff val="5000"/>
                  </a:schemeClr>
                </a:solidFill>
                <a:latin typeface="Garamond" pitchFamily="18" charset="0"/>
              </a:rPr>
              <a:t>progressivity</a:t>
            </a:r>
            <a:r>
              <a:rPr lang="cs-CZ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Garamond" pitchFamily="18" charset="0"/>
              </a:rPr>
              <a:t>.</a:t>
            </a:r>
            <a:endParaRPr lang="cs-CZ" dirty="0">
              <a:solidFill>
                <a:schemeClr val="accent4">
                  <a:lumMod val="95000"/>
                  <a:lumOff val="5000"/>
                </a:schemeClr>
              </a:solidFill>
              <a:latin typeface="Garamond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ovéPole 4"/>
              <p:cNvSpPr txBox="1"/>
              <p:nvPr/>
            </p:nvSpPr>
            <p:spPr>
              <a:xfrm>
                <a:off x="323527" y="3645024"/>
                <a:ext cx="2301143" cy="875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cs-CZ" b="0" i="1" smtClean="0">
                          <a:latin typeface="Cambria Math"/>
                        </a:rPr>
                        <m:t>𝑊</m:t>
                      </m:r>
                      <m:r>
                        <a:rPr lang="cs-CZ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cs-CZ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cs-CZ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cs-CZ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cs-CZ" b="0" i="1" smtClean="0">
                              <a:latin typeface="Cambria Math"/>
                            </a:rPr>
                            <m:t>5</m:t>
                          </m:r>
                        </m:sup>
                        <m:e>
                          <m:sSub>
                            <m:sSubPr>
                              <m:ctrlPr>
                                <a:rPr lang="cs-CZ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cs-CZ" i="1"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cs-CZ" b="0" i="1" smtClean="0">
                                  <a:latin typeface="Cambria Math"/>
                                </a:rPr>
                                <m:t>𝑖</m:t>
                              </m:r>
                              <m:r>
                                <a:rPr lang="cs-CZ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cs-CZ" i="1">
                              <a:latin typeface="Cambria Math"/>
                            </a:rPr>
                            <m:t> </m:t>
                          </m:r>
                          <m:sSup>
                            <m:sSupPr>
                              <m:ctrlPr>
                                <a:rPr lang="cs-CZ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cs-CZ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cs-CZ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cs-CZ" i="1">
                                          <a:latin typeface="Cambria Math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cs-CZ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cs-CZ" i="1">
                                      <a:latin typeface="Cambria Math"/>
                                    </a:rPr>
                                    <m:t>−3</m:t>
                                  </m:r>
                                </m:e>
                              </m:d>
                            </m:e>
                            <m:sup>
                              <m:r>
                                <a:rPr lang="cs-CZ" b="0" i="1" smtClean="0">
                                  <a:latin typeface="Cambria Math"/>
                                </a:rPr>
                                <m:t>𝑖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cs-CZ" dirty="0"/>
              </a:p>
            </p:txBody>
          </p:sp>
        </mc:Choice>
        <mc:Fallback xmlns="">
          <p:sp>
            <p:nvSpPr>
              <p:cNvPr id="5" name="TextovéPol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7" y="3645024"/>
                <a:ext cx="2301143" cy="875048"/>
              </a:xfrm>
              <a:prstGeom prst="rect">
                <a:avLst/>
              </a:prstGeom>
              <a:blipFill rotWithShape="1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100" y="3622392"/>
            <a:ext cx="3154052" cy="261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658290"/>
            <a:ext cx="3126696" cy="2604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Obdélník 14"/>
          <p:cNvSpPr/>
          <p:nvPr/>
        </p:nvSpPr>
        <p:spPr>
          <a:xfrm>
            <a:off x="269807" y="3658642"/>
            <a:ext cx="2408581" cy="11385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446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000">
              <a:solidFill>
                <a:schemeClr val="bg2"/>
              </a:solidFill>
              <a:latin typeface="Times New Roman" panose="02020603050405020304" pitchFamily="18" charset="0"/>
            </a:endParaRPr>
          </a:p>
        </p:txBody>
      </p:sp>
      <p:sp>
        <p:nvSpPr>
          <p:cNvPr id="8196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25538"/>
            <a:ext cx="8291264" cy="4679950"/>
          </a:xfrm>
        </p:spPr>
        <p:txBody>
          <a:bodyPr/>
          <a:lstStyle/>
          <a:p>
            <a:pPr eaLnBrk="1" hangingPunct="1"/>
            <a:r>
              <a:rPr lang="cs-CZ" altLang="cs-CZ" sz="2000" b="1" dirty="0" err="1">
                <a:latin typeface="Times New Roman" panose="02020603050405020304" pitchFamily="18" charset="0"/>
              </a:rPr>
              <a:t>E</a:t>
            </a:r>
            <a:r>
              <a:rPr lang="cs-CZ" altLang="cs-CZ" sz="2000" b="1" dirty="0" err="1" smtClean="0">
                <a:latin typeface="Times New Roman" panose="02020603050405020304" pitchFamily="18" charset="0"/>
              </a:rPr>
              <a:t>xponential</a:t>
            </a:r>
            <a:r>
              <a:rPr lang="cs-CZ" altLang="cs-CZ" sz="2000" b="1" dirty="0" smtClean="0">
                <a:latin typeface="Times New Roman" panose="02020603050405020304" pitchFamily="18" charset="0"/>
              </a:rPr>
              <a:t> model - </a:t>
            </a:r>
            <a:r>
              <a:rPr lang="cs-CZ" altLang="cs-CZ" sz="2000" b="1" dirty="0" err="1" smtClean="0">
                <a:latin typeface="Times New Roman" panose="02020603050405020304" pitchFamily="18" charset="0"/>
              </a:rPr>
              <a:t>Delfino</a:t>
            </a:r>
            <a:endParaRPr lang="cs-CZ" altLang="cs-CZ" sz="2000" b="1" dirty="0" smtClean="0">
              <a:latin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endParaRPr lang="cs-CZ" altLang="cs-CZ" sz="2000" dirty="0" smtClean="0">
              <a:latin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cs-CZ" altLang="cs-CZ" sz="2000" dirty="0" smtClean="0">
                <a:latin typeface="Times New Roman" panose="02020603050405020304" pitchFamily="18" charset="0"/>
              </a:rPr>
              <a:t>	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where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:  a, b, d are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material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parameters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,    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is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modified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first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invariant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of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the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right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Cauchy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-Green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deformation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tensor, J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is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third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invariant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of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deformation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gradient tensor.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The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original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incompressible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form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of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the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model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was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proposed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by </a:t>
            </a:r>
            <a:r>
              <a:rPr lang="cs-CZ" altLang="cs-CZ" sz="1800" b="1" dirty="0" err="1" smtClean="0">
                <a:latin typeface="Times New Roman" panose="02020603050405020304" pitchFamily="18" charset="0"/>
              </a:rPr>
              <a:t>Demiray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*).</a:t>
            </a:r>
          </a:p>
          <a:p>
            <a:pPr marL="0" indent="0" eaLnBrk="1" hangingPunct="1">
              <a:buNone/>
            </a:pPr>
            <a:endParaRPr lang="cs-CZ" altLang="cs-CZ" sz="2000" b="1" dirty="0" smtClean="0">
              <a:latin typeface="Times New Roman" panose="02020603050405020304" pitchFamily="18" charset="0"/>
            </a:endParaRPr>
          </a:p>
          <a:p>
            <a:pPr eaLnBrk="1" hangingPunct="1"/>
            <a:r>
              <a:rPr lang="cs-CZ" altLang="cs-CZ" sz="2000" b="1" dirty="0" err="1" smtClean="0">
                <a:latin typeface="Times New Roman" panose="02020603050405020304" pitchFamily="18" charset="0"/>
              </a:rPr>
              <a:t>Exponential</a:t>
            </a:r>
            <a:r>
              <a:rPr lang="cs-CZ" altLang="cs-CZ" sz="2000" b="1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2000" b="1" dirty="0" err="1" smtClean="0">
                <a:latin typeface="Times New Roman" panose="02020603050405020304" pitchFamily="18" charset="0"/>
              </a:rPr>
              <a:t>Fung</a:t>
            </a:r>
            <a:r>
              <a:rPr lang="cs-CZ" altLang="cs-CZ" sz="2000" b="1" dirty="0" smtClean="0">
                <a:latin typeface="Times New Roman" panose="02020603050405020304" pitchFamily="18" charset="0"/>
              </a:rPr>
              <a:t>-type model </a:t>
            </a:r>
            <a:r>
              <a:rPr lang="cs-CZ" altLang="cs-CZ" sz="2000" dirty="0" smtClean="0">
                <a:latin typeface="Times New Roman" panose="02020603050405020304" pitchFamily="18" charset="0"/>
              </a:rPr>
              <a:t>has </a:t>
            </a:r>
            <a:r>
              <a:rPr lang="cs-CZ" altLang="cs-CZ" sz="2000" dirty="0" err="1" smtClean="0">
                <a:latin typeface="Times New Roman" panose="02020603050405020304" pitchFamily="18" charset="0"/>
              </a:rPr>
              <a:t>its</a:t>
            </a:r>
            <a:r>
              <a:rPr lang="cs-CZ" altLang="cs-CZ" sz="20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latin typeface="Times New Roman" panose="02020603050405020304" pitchFamily="18" charset="0"/>
              </a:rPr>
              <a:t>simplest</a:t>
            </a:r>
            <a:r>
              <a:rPr lang="cs-CZ" altLang="cs-CZ" sz="20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latin typeface="Times New Roman" panose="02020603050405020304" pitchFamily="18" charset="0"/>
              </a:rPr>
              <a:t>form</a:t>
            </a:r>
            <a:endParaRPr lang="cs-CZ" altLang="cs-CZ" sz="2000" dirty="0" smtClean="0">
              <a:latin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endParaRPr lang="cs-CZ" altLang="cs-CZ" sz="2000" dirty="0" smtClean="0">
              <a:latin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cs-CZ" altLang="cs-CZ" sz="2000" dirty="0" smtClean="0">
                <a:latin typeface="Times New Roman" panose="02020603050405020304" pitchFamily="18" charset="0"/>
              </a:rPr>
              <a:t>				</a:t>
            </a:r>
          </a:p>
          <a:p>
            <a:pPr marL="0" eaLnBrk="1" hangingPunct="1">
              <a:buFontTx/>
              <a:buNone/>
            </a:pPr>
            <a:r>
              <a:rPr lang="cs-CZ" altLang="cs-CZ" sz="1800" dirty="0" smtClean="0">
                <a:latin typeface="Times New Roman" panose="02020603050405020304" pitchFamily="18" charset="0"/>
              </a:rPr>
              <a:t>and   c,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c</a:t>
            </a:r>
            <a:r>
              <a:rPr lang="cs-CZ" altLang="cs-CZ" sz="1800" baseline="-25000" dirty="0" err="1" smtClean="0">
                <a:latin typeface="Times New Roman" panose="02020603050405020304" pitchFamily="18" charset="0"/>
              </a:rPr>
              <a:t>i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are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material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parameters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, </a:t>
            </a:r>
            <a:r>
              <a:rPr lang="el-GR" alt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ε</a:t>
            </a:r>
            <a:r>
              <a:rPr lang="cs-CZ" altLang="cs-CZ" sz="1800" baseline="-25000" dirty="0" smtClean="0">
                <a:latin typeface="Times New Roman" panose="02020603050405020304" pitchFamily="18" charset="0"/>
              </a:rPr>
              <a:t>i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are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components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of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Green-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Lagrange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strain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tensor.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The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above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shape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neglects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radial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strain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,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its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expanded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formulation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is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needed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to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consider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it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,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for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instance</a:t>
            </a:r>
          </a:p>
        </p:txBody>
      </p:sp>
      <p:sp>
        <p:nvSpPr>
          <p:cNvPr id="8197" name="Rectangle 7"/>
          <p:cNvSpPr>
            <a:spLocks noChangeArrowheads="1"/>
          </p:cNvSpPr>
          <p:nvPr/>
        </p:nvSpPr>
        <p:spPr bwMode="auto">
          <a:xfrm>
            <a:off x="0" y="30432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000">
              <a:solidFill>
                <a:schemeClr val="bg2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819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9982934"/>
              </p:ext>
            </p:extLst>
          </p:nvPr>
        </p:nvGraphicFramePr>
        <p:xfrm>
          <a:off x="4786461" y="1196752"/>
          <a:ext cx="2809875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74" name="Rovnice" r:id="rId3" imgW="1752600" imgH="482600" progId="Equation.3">
                  <p:embed/>
                </p:oleObj>
              </mc:Choice>
              <mc:Fallback>
                <p:oleObj name="Rovnice" r:id="rId3" imgW="1752600" imgH="482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6461" y="1196752"/>
                        <a:ext cx="2809875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199" name="Group 26"/>
          <p:cNvGrpSpPr>
            <a:grpSpLocks/>
          </p:cNvGrpSpPr>
          <p:nvPr/>
        </p:nvGrpSpPr>
        <p:grpSpPr bwMode="auto">
          <a:xfrm>
            <a:off x="827584" y="3573016"/>
            <a:ext cx="6775450" cy="741363"/>
            <a:chOff x="775" y="2479"/>
            <a:chExt cx="3594" cy="406"/>
          </a:xfrm>
        </p:grpSpPr>
        <p:graphicFrame>
          <p:nvGraphicFramePr>
            <p:cNvPr id="8203" name="Object 19"/>
            <p:cNvGraphicFramePr>
              <a:graphicFrameLocks noChangeAspect="1"/>
            </p:cNvGraphicFramePr>
            <p:nvPr/>
          </p:nvGraphicFramePr>
          <p:xfrm>
            <a:off x="775" y="2479"/>
            <a:ext cx="849" cy="4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75" name="Rovnice" r:id="rId5" imgW="850531" imgH="393529" progId="Equation.3">
                    <p:embed/>
                  </p:oleObj>
                </mc:Choice>
                <mc:Fallback>
                  <p:oleObj name="Rovnice" r:id="rId5" imgW="850531" imgH="393529" progId="Equation.3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75" y="2479"/>
                          <a:ext cx="849" cy="40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04" name="Object 20"/>
            <p:cNvGraphicFramePr>
              <a:graphicFrameLocks noChangeAspect="1"/>
            </p:cNvGraphicFramePr>
            <p:nvPr/>
          </p:nvGraphicFramePr>
          <p:xfrm>
            <a:off x="2883" y="2525"/>
            <a:ext cx="1486" cy="2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376" name="Rovnice" r:id="rId7" imgW="1524000" imgH="241300" progId="Equation.3">
                    <p:embed/>
                  </p:oleObj>
                </mc:Choice>
                <mc:Fallback>
                  <p:oleObj name="Rovnice" r:id="rId7" imgW="1524000" imgH="24130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3" y="2525"/>
                          <a:ext cx="1486" cy="2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205" name="Text Box 21"/>
            <p:cNvSpPr txBox="1">
              <a:spLocks noChangeArrowheads="1"/>
            </p:cNvSpPr>
            <p:nvPr/>
          </p:nvSpPr>
          <p:spPr bwMode="auto">
            <a:xfrm>
              <a:off x="1936" y="2523"/>
              <a:ext cx="728" cy="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cs-CZ" altLang="cs-CZ" sz="1800" dirty="0" err="1" smtClean="0">
                  <a:latin typeface="Times New Roman" panose="02020603050405020304" pitchFamily="18" charset="0"/>
                </a:rPr>
                <a:t>where</a:t>
              </a:r>
              <a:endParaRPr lang="cs-CZ" altLang="cs-CZ" sz="1800" dirty="0">
                <a:latin typeface="Times New Roman" panose="02020603050405020304" pitchFamily="18" charset="0"/>
              </a:endParaRPr>
            </a:p>
          </p:txBody>
        </p:sp>
      </p:grpSp>
      <p:graphicFrame>
        <p:nvGraphicFramePr>
          <p:cNvPr id="8200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5168163"/>
              </p:ext>
            </p:extLst>
          </p:nvPr>
        </p:nvGraphicFramePr>
        <p:xfrm>
          <a:off x="2328118" y="4869160"/>
          <a:ext cx="55562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77" name="Rovnice" r:id="rId9" imgW="3086100" imgH="241300" progId="Equation.3">
                  <p:embed/>
                </p:oleObj>
              </mc:Choice>
              <mc:Fallback>
                <p:oleObj name="Rovnice" r:id="rId9" imgW="3086100" imgH="24130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8118" y="4869160"/>
                        <a:ext cx="5556250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2"/>
          <p:cNvSpPr txBox="1">
            <a:spLocks noChangeArrowheads="1"/>
          </p:cNvSpPr>
          <p:nvPr/>
        </p:nvSpPr>
        <p:spPr bwMode="auto">
          <a:xfrm>
            <a:off x="457200" y="5848350"/>
            <a:ext cx="8075613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defRPr/>
            </a:pPr>
            <a:endParaRPr lang="cs-CZ" kern="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 txBox="1">
            <a:spLocks noChangeArrowheads="1"/>
          </p:cNvSpPr>
          <p:nvPr/>
        </p:nvSpPr>
        <p:spPr bwMode="auto">
          <a:xfrm>
            <a:off x="539750" y="5949280"/>
            <a:ext cx="807561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cs-CZ" sz="1600" dirty="0">
                <a:solidFill>
                  <a:schemeClr val="tx1"/>
                </a:solidFill>
              </a:rPr>
              <a:t>*) </a:t>
            </a:r>
            <a:r>
              <a:rPr lang="en-US" sz="1600" dirty="0" err="1">
                <a:solidFill>
                  <a:schemeClr val="tx1"/>
                </a:solidFill>
              </a:rPr>
              <a:t>Demiray</a:t>
            </a:r>
            <a:r>
              <a:rPr lang="en-US" sz="1600" dirty="0">
                <a:solidFill>
                  <a:schemeClr val="tx1"/>
                </a:solidFill>
              </a:rPr>
              <a:t>, H., "A note on the elasticity of soft biological tissues", Journal of Biomechanics 5, pp. 309-311, 1972 </a:t>
            </a:r>
            <a:endParaRPr lang="cs-CZ" sz="1600" kern="0" dirty="0">
              <a:solidFill>
                <a:schemeClr val="tx1"/>
              </a:solidFill>
            </a:endParaRPr>
          </a:p>
        </p:txBody>
      </p:sp>
      <p:graphicFrame>
        <p:nvGraphicFramePr>
          <p:cNvPr id="15" name="Object 5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752665935"/>
              </p:ext>
            </p:extLst>
          </p:nvPr>
        </p:nvGraphicFramePr>
        <p:xfrm>
          <a:off x="4518492" y="1882712"/>
          <a:ext cx="197524" cy="3221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78" name="Rovnice" r:id="rId11" imgW="139700" imgH="228600" progId="Equation.3">
                  <p:embed/>
                </p:oleObj>
              </mc:Choice>
              <mc:Fallback>
                <p:oleObj name="Rovnice" r:id="rId11" imgW="139700" imgH="228600" progId="Equation.3">
                  <p:embed/>
                  <p:pic>
                    <p:nvPicPr>
                      <p:cNvPr id="17413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8492" y="1882712"/>
                        <a:ext cx="197524" cy="3221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ovéPole 1"/>
          <p:cNvSpPr txBox="1"/>
          <p:nvPr/>
        </p:nvSpPr>
        <p:spPr>
          <a:xfrm>
            <a:off x="803063" y="2788528"/>
            <a:ext cx="792068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800" dirty="0" err="1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Due</a:t>
            </a:r>
            <a:r>
              <a:rPr lang="cs-CZ" sz="1800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 to </a:t>
            </a:r>
            <a:r>
              <a:rPr lang="cs-CZ" sz="1800" dirty="0" err="1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application</a:t>
            </a:r>
            <a:r>
              <a:rPr lang="cs-CZ" sz="1800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 </a:t>
            </a:r>
            <a:r>
              <a:rPr lang="cs-CZ" sz="1800" dirty="0" err="1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of</a:t>
            </a:r>
            <a:r>
              <a:rPr lang="cs-CZ" sz="1800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 </a:t>
            </a:r>
            <a:r>
              <a:rPr lang="cs-CZ" sz="1800" dirty="0" err="1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the</a:t>
            </a:r>
            <a:r>
              <a:rPr lang="cs-CZ" sz="1800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 invariant </a:t>
            </a:r>
            <a:r>
              <a:rPr lang="cs-CZ" sz="1800" dirty="0" err="1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the</a:t>
            </a:r>
            <a:r>
              <a:rPr lang="cs-CZ" sz="1800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 model </a:t>
            </a:r>
            <a:r>
              <a:rPr lang="cs-CZ" sz="1800" dirty="0" err="1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is</a:t>
            </a:r>
            <a:r>
              <a:rPr lang="cs-CZ" sz="1800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 </a:t>
            </a:r>
            <a:r>
              <a:rPr lang="cs-CZ" sz="1800" dirty="0" err="1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isotropic</a:t>
            </a:r>
            <a:r>
              <a:rPr lang="cs-CZ" sz="1800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. </a:t>
            </a:r>
          </a:p>
          <a:p>
            <a:endParaRPr lang="cs-CZ" sz="1800" dirty="0" smtClean="0">
              <a:solidFill>
                <a:schemeClr val="accent4">
                  <a:lumMod val="95000"/>
                  <a:lumOff val="5000"/>
                </a:schemeClr>
              </a:solidFill>
            </a:endParaRPr>
          </a:p>
          <a:p>
            <a:endParaRPr lang="cs-CZ" sz="1800" dirty="0">
              <a:solidFill>
                <a:schemeClr val="accent4">
                  <a:lumMod val="95000"/>
                  <a:lumOff val="5000"/>
                </a:schemeClr>
              </a:solidFill>
            </a:endParaRPr>
          </a:p>
          <a:p>
            <a:endParaRPr lang="cs-CZ" sz="1800" dirty="0">
              <a:solidFill>
                <a:schemeClr val="accent4">
                  <a:lumMod val="95000"/>
                  <a:lumOff val="5000"/>
                </a:schemeClr>
              </a:solidFill>
            </a:endParaRPr>
          </a:p>
          <a:p>
            <a:endParaRPr lang="cs-CZ" sz="1800" dirty="0" smtClean="0">
              <a:solidFill>
                <a:schemeClr val="accent4">
                  <a:lumMod val="95000"/>
                  <a:lumOff val="5000"/>
                </a:schemeClr>
              </a:solidFill>
            </a:endParaRPr>
          </a:p>
          <a:p>
            <a:endParaRPr lang="cs-CZ" sz="1800" dirty="0">
              <a:solidFill>
                <a:schemeClr val="accent4">
                  <a:lumMod val="95000"/>
                  <a:lumOff val="5000"/>
                </a:schemeClr>
              </a:solidFill>
            </a:endParaRPr>
          </a:p>
          <a:p>
            <a:endParaRPr lang="cs-CZ" sz="1800" dirty="0" smtClean="0">
              <a:solidFill>
                <a:schemeClr val="accent4">
                  <a:lumMod val="95000"/>
                  <a:lumOff val="5000"/>
                </a:schemeClr>
              </a:solidFill>
            </a:endParaRPr>
          </a:p>
          <a:p>
            <a:endParaRPr lang="cs-CZ" sz="1800" dirty="0" smtClean="0">
              <a:solidFill>
                <a:schemeClr val="accent4">
                  <a:lumMod val="95000"/>
                  <a:lumOff val="5000"/>
                </a:schemeClr>
              </a:solidFill>
            </a:endParaRPr>
          </a:p>
          <a:p>
            <a:endParaRPr lang="cs-CZ" sz="1800" dirty="0">
              <a:solidFill>
                <a:schemeClr val="accent4">
                  <a:lumMod val="95000"/>
                  <a:lumOff val="5000"/>
                </a:schemeClr>
              </a:solidFill>
            </a:endParaRPr>
          </a:p>
          <a:p>
            <a:r>
              <a:rPr lang="cs-CZ" sz="1800" dirty="0" err="1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This</a:t>
            </a:r>
            <a:r>
              <a:rPr lang="cs-CZ" sz="1800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 model </a:t>
            </a:r>
            <a:r>
              <a:rPr lang="cs-CZ" sz="1800" dirty="0" err="1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is</a:t>
            </a:r>
            <a:r>
              <a:rPr lang="cs-CZ" sz="1800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 </a:t>
            </a:r>
            <a:r>
              <a:rPr lang="cs-CZ" sz="1800" dirty="0" err="1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orthotropic</a:t>
            </a:r>
            <a:r>
              <a:rPr lang="cs-CZ" sz="1800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. </a:t>
            </a:r>
            <a:r>
              <a:rPr lang="cs-CZ" sz="1800" dirty="0" err="1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Both</a:t>
            </a:r>
            <a:r>
              <a:rPr lang="cs-CZ" sz="1800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 </a:t>
            </a:r>
            <a:r>
              <a:rPr lang="cs-CZ" sz="1800" dirty="0" err="1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models</a:t>
            </a:r>
            <a:r>
              <a:rPr lang="cs-CZ" sz="1800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 are </a:t>
            </a:r>
            <a:r>
              <a:rPr lang="cs-CZ" sz="1800" dirty="0" err="1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purely</a:t>
            </a:r>
            <a:r>
              <a:rPr lang="cs-CZ" sz="1800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 </a:t>
            </a:r>
            <a:r>
              <a:rPr lang="cs-CZ" sz="1800" dirty="0" err="1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phenomenological</a:t>
            </a:r>
            <a:r>
              <a:rPr lang="cs-CZ" sz="1800" dirty="0" smtClean="0">
                <a:solidFill>
                  <a:schemeClr val="accent4">
                    <a:lumMod val="95000"/>
                    <a:lumOff val="5000"/>
                  </a:schemeClr>
                </a:solidFill>
              </a:rPr>
              <a:t>.</a:t>
            </a:r>
            <a:endParaRPr lang="cs-CZ" sz="1800" dirty="0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395288" y="115888"/>
            <a:ext cx="8208962" cy="995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cs-CZ" altLang="cs-CZ" sz="4000" kern="0" smtClean="0">
                <a:solidFill>
                  <a:srgbClr val="0000FF"/>
                </a:solidFill>
                <a:latin typeface="Times New Roman" panose="02020603050405020304" pitchFamily="18" charset="0"/>
              </a:rPr>
              <a:t>Hyperelastic models</a:t>
            </a:r>
            <a:br>
              <a:rPr lang="cs-CZ" altLang="cs-CZ" sz="4000" kern="0" smtClean="0">
                <a:solidFill>
                  <a:srgbClr val="0000FF"/>
                </a:solidFill>
                <a:latin typeface="Times New Roman" panose="02020603050405020304" pitchFamily="18" charset="0"/>
              </a:rPr>
            </a:br>
            <a:r>
              <a:rPr lang="cs-CZ" altLang="cs-CZ" sz="2000" kern="0" smtClean="0">
                <a:solidFill>
                  <a:srgbClr val="0000FF"/>
                </a:solidFill>
                <a:latin typeface="Times New Roman" panose="02020603050405020304" pitchFamily="18" charset="0"/>
              </a:rPr>
              <a:t>based on exponential functions</a:t>
            </a:r>
            <a:endParaRPr lang="cs-CZ" altLang="cs-CZ" sz="2000" kern="0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5888"/>
            <a:ext cx="8208962" cy="995362"/>
          </a:xfrm>
        </p:spPr>
        <p:txBody>
          <a:bodyPr/>
          <a:lstStyle/>
          <a:p>
            <a:pPr eaLnBrk="1" hangingPunct="1"/>
            <a:r>
              <a:rPr lang="cs-CZ" altLang="cs-CZ" sz="4000" dirty="0" err="1" smtClean="0">
                <a:solidFill>
                  <a:srgbClr val="0000FF"/>
                </a:solidFill>
                <a:latin typeface="Times New Roman" panose="02020603050405020304" pitchFamily="18" charset="0"/>
              </a:rPr>
              <a:t>Hyperelastic</a:t>
            </a:r>
            <a:r>
              <a:rPr lang="cs-CZ" altLang="cs-CZ" sz="4000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4000" dirty="0" err="1" smtClean="0">
                <a:solidFill>
                  <a:srgbClr val="0000FF"/>
                </a:solidFill>
                <a:latin typeface="Times New Roman" panose="02020603050405020304" pitchFamily="18" charset="0"/>
              </a:rPr>
              <a:t>models</a:t>
            </a:r>
            <a:r>
              <a:rPr lang="cs-CZ" altLang="cs-CZ" sz="4000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/>
            </a:r>
            <a:br>
              <a:rPr lang="cs-CZ" altLang="cs-CZ" sz="4000" dirty="0" smtClean="0">
                <a:solidFill>
                  <a:srgbClr val="0000FF"/>
                </a:solidFill>
                <a:latin typeface="Times New Roman" panose="02020603050405020304" pitchFamily="18" charset="0"/>
              </a:rPr>
            </a:br>
            <a:r>
              <a:rPr lang="cs-CZ" altLang="cs-CZ" sz="2000" dirty="0" err="1" smtClean="0">
                <a:solidFill>
                  <a:srgbClr val="0000FF"/>
                </a:solidFill>
                <a:latin typeface="Times New Roman" panose="02020603050405020304" pitchFamily="18" charset="0"/>
              </a:rPr>
              <a:t>based</a:t>
            </a:r>
            <a:r>
              <a:rPr lang="cs-CZ" altLang="cs-CZ" sz="2000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 on </a:t>
            </a:r>
            <a:r>
              <a:rPr lang="cs-CZ" altLang="cs-CZ" sz="2000" dirty="0" err="1" smtClean="0">
                <a:solidFill>
                  <a:srgbClr val="0000FF"/>
                </a:solidFill>
                <a:latin typeface="Times New Roman" panose="02020603050405020304" pitchFamily="18" charset="0"/>
              </a:rPr>
              <a:t>exponential</a:t>
            </a:r>
            <a:r>
              <a:rPr lang="cs-CZ" altLang="cs-CZ" sz="2000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000" dirty="0" err="1" smtClean="0">
                <a:solidFill>
                  <a:srgbClr val="0000FF"/>
                </a:solidFill>
                <a:latin typeface="Times New Roman" panose="02020603050405020304" pitchFamily="18" charset="0"/>
              </a:rPr>
              <a:t>functions</a:t>
            </a:r>
            <a:endParaRPr lang="cs-CZ" altLang="cs-CZ" sz="2000" dirty="0" smtClean="0">
              <a:solidFill>
                <a:srgbClr val="0000FF"/>
              </a:solidFill>
            </a:endParaRPr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000">
              <a:solidFill>
                <a:schemeClr val="bg2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20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199" y="1125538"/>
            <a:ext cx="8158163" cy="5471814"/>
          </a:xfrm>
        </p:spPr>
        <p:txBody>
          <a:bodyPr/>
          <a:lstStyle/>
          <a:p>
            <a:pPr eaLnBrk="1" hangingPunct="1"/>
            <a:r>
              <a:rPr lang="cs-CZ" altLang="cs-CZ" sz="2000" b="1" dirty="0" err="1" smtClean="0">
                <a:latin typeface="Times New Roman" panose="02020603050405020304" pitchFamily="18" charset="0"/>
              </a:rPr>
              <a:t>Orthotropic</a:t>
            </a:r>
            <a:r>
              <a:rPr lang="cs-CZ" altLang="cs-CZ" sz="2000" b="1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2000" b="1" dirty="0" err="1" smtClean="0">
                <a:latin typeface="Times New Roman" panose="02020603050405020304" pitchFamily="18" charset="0"/>
              </a:rPr>
              <a:t>exponential</a:t>
            </a:r>
            <a:r>
              <a:rPr lang="cs-CZ" altLang="cs-CZ" sz="2000" b="1" dirty="0" smtClean="0">
                <a:latin typeface="Times New Roman" panose="02020603050405020304" pitchFamily="18" charset="0"/>
              </a:rPr>
              <a:t> model </a:t>
            </a:r>
            <a:r>
              <a:rPr lang="cs-CZ" altLang="cs-CZ" sz="2000" b="1" dirty="0" err="1" smtClean="0">
                <a:latin typeface="Times New Roman" panose="02020603050405020304" pitchFamily="18" charset="0"/>
              </a:rPr>
              <a:t>Choi</a:t>
            </a:r>
            <a:r>
              <a:rPr lang="cs-CZ" altLang="cs-CZ" sz="2000" b="1" dirty="0" smtClean="0">
                <a:latin typeface="Times New Roman" panose="02020603050405020304" pitchFamily="18" charset="0"/>
              </a:rPr>
              <a:t>-Vito</a:t>
            </a:r>
            <a:r>
              <a:rPr lang="cs-CZ" altLang="cs-CZ" sz="2000" dirty="0" smtClean="0"/>
              <a:t>*) </a:t>
            </a:r>
            <a:r>
              <a:rPr lang="cs-CZ" altLang="cs-CZ" sz="2000" dirty="0" smtClean="0">
                <a:latin typeface="Times New Roman" panose="02020603050405020304" pitchFamily="18" charset="0"/>
              </a:rPr>
              <a:t>				</a:t>
            </a:r>
          </a:p>
          <a:p>
            <a:pPr eaLnBrk="1" hangingPunct="1">
              <a:buFontTx/>
              <a:buNone/>
            </a:pPr>
            <a:r>
              <a:rPr lang="cs-CZ" altLang="cs-CZ" sz="1800" dirty="0" err="1" smtClean="0">
                <a:latin typeface="Times New Roman" panose="02020603050405020304" pitchFamily="18" charset="0"/>
              </a:rPr>
              <a:t>It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exploits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another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form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of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exponential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functions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of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strain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components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: </a:t>
            </a:r>
          </a:p>
          <a:p>
            <a:pPr eaLnBrk="1" hangingPunct="1">
              <a:buFontTx/>
              <a:buNone/>
            </a:pPr>
            <a:endParaRPr lang="cs-CZ" altLang="cs-CZ" sz="1800" dirty="0" smtClean="0">
              <a:latin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endParaRPr lang="cs-CZ" altLang="cs-CZ" sz="1800" dirty="0" smtClean="0">
              <a:latin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endParaRPr lang="cs-CZ" altLang="cs-CZ" sz="1800" dirty="0">
              <a:latin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r>
              <a:rPr lang="cs-CZ" altLang="cs-CZ" sz="1800" dirty="0" err="1" smtClean="0">
                <a:latin typeface="Times New Roman" panose="02020603050405020304" pitchFamily="18" charset="0"/>
              </a:rPr>
              <a:t>where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:  C,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b</a:t>
            </a:r>
            <a:r>
              <a:rPr lang="cs-CZ" altLang="cs-CZ" sz="1800" baseline="-25000" dirty="0" err="1" smtClean="0">
                <a:latin typeface="Times New Roman" panose="02020603050405020304" pitchFamily="18" charset="0"/>
              </a:rPr>
              <a:t>i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are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material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parameters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, </a:t>
            </a:r>
            <a:r>
              <a:rPr lang="el-GR" altLang="cs-CZ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ε</a:t>
            </a:r>
            <a:r>
              <a:rPr lang="cs-CZ" altLang="cs-CZ" sz="1800" baseline="-25000" dirty="0" smtClean="0">
                <a:latin typeface="Times New Roman" panose="02020603050405020304" pitchFamily="18" charset="0"/>
              </a:rPr>
              <a:t>i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are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principal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components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of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Green-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Lagrange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strain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tensor (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it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assumes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negligible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impact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of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angular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strains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and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also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of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radial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strains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on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the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SEDF). </a:t>
            </a:r>
            <a:endParaRPr lang="cs-CZ" altLang="cs-CZ" sz="1800" dirty="0" smtClean="0">
              <a:latin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endParaRPr lang="cs-CZ" altLang="cs-CZ" sz="1800" dirty="0" smtClean="0">
              <a:latin typeface="Times New Roman" panose="02020603050405020304" pitchFamily="18" charset="0"/>
            </a:endParaRPr>
          </a:p>
          <a:p>
            <a:pPr marL="0" eaLnBrk="1" hangingPunct="1">
              <a:buFontTx/>
              <a:buNone/>
            </a:pPr>
            <a:r>
              <a:rPr lang="cs-CZ" altLang="cs-CZ" sz="1800" dirty="0" err="1" smtClean="0">
                <a:latin typeface="Times New Roman" panose="02020603050405020304" pitchFamily="18" charset="0"/>
              </a:rPr>
              <a:t>Compared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to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Fung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-type 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and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Demiray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models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,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this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model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summarizes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the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exponential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functions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specifying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contributions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of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individual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strain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components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,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while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Fung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and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Demiray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models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in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fact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multiply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these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contributions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.</a:t>
            </a:r>
          </a:p>
          <a:p>
            <a:pPr marL="0" eaLnBrk="1" hangingPunct="1">
              <a:buFontTx/>
              <a:buNone/>
            </a:pPr>
            <a:r>
              <a:rPr lang="cs-CZ" altLang="cs-CZ" sz="1800" dirty="0" err="1" smtClean="0">
                <a:latin typeface="Times New Roman" panose="02020603050405020304" pitchFamily="18" charset="0"/>
              </a:rPr>
              <a:t>Therefore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,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Choi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-Vito model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gives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lower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increase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of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SEDF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values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at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multiaxial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stresses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against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the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values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at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1800" dirty="0" err="1" smtClean="0">
                <a:latin typeface="Times New Roman" panose="02020603050405020304" pitchFamily="18" charset="0"/>
              </a:rPr>
              <a:t>uniaxial</a:t>
            </a:r>
            <a:r>
              <a:rPr lang="cs-CZ" altLang="cs-CZ" sz="1800" dirty="0" smtClean="0">
                <a:latin typeface="Times New Roman" panose="02020603050405020304" pitchFamily="18" charset="0"/>
              </a:rPr>
              <a:t> stress. </a:t>
            </a:r>
          </a:p>
        </p:txBody>
      </p:sp>
      <p:sp>
        <p:nvSpPr>
          <p:cNvPr id="9221" name="Rectangle 7"/>
          <p:cNvSpPr>
            <a:spLocks noChangeArrowheads="1"/>
          </p:cNvSpPr>
          <p:nvPr/>
        </p:nvSpPr>
        <p:spPr bwMode="auto">
          <a:xfrm>
            <a:off x="0" y="30432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2000">
              <a:solidFill>
                <a:schemeClr val="bg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" name="Rectangle 12"/>
          <p:cNvSpPr txBox="1">
            <a:spLocks noChangeArrowheads="1"/>
          </p:cNvSpPr>
          <p:nvPr/>
        </p:nvSpPr>
        <p:spPr bwMode="auto">
          <a:xfrm>
            <a:off x="457200" y="5848350"/>
            <a:ext cx="8075613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defRPr/>
            </a:pPr>
            <a:endParaRPr lang="cs-CZ" kern="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 txBox="1">
            <a:spLocks noChangeArrowheads="1"/>
          </p:cNvSpPr>
          <p:nvPr/>
        </p:nvSpPr>
        <p:spPr bwMode="auto">
          <a:xfrm>
            <a:off x="539750" y="5949950"/>
            <a:ext cx="807561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cs-CZ" sz="1600" dirty="0">
                <a:solidFill>
                  <a:schemeClr val="tx1"/>
                </a:solidFill>
              </a:rPr>
              <a:t>*) </a:t>
            </a:r>
            <a:r>
              <a:rPr lang="en-US" sz="1600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Choi, H. S. , &amp; Vito, R. (1990). Two-dimensional stress-strain relationship for canine pericardium. </a:t>
            </a:r>
            <a:r>
              <a:rPr lang="en-US" sz="1600" i="1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Journal of Biomechanical Engineering, 112 </a:t>
            </a:r>
            <a:r>
              <a:rPr lang="en-US" sz="1600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, 153–159 . </a:t>
            </a:r>
            <a:endParaRPr lang="cs-CZ" sz="1600" kern="0" dirty="0">
              <a:solidFill>
                <a:schemeClr val="accent4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9226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0205703"/>
              </p:ext>
            </p:extLst>
          </p:nvPr>
        </p:nvGraphicFramePr>
        <p:xfrm>
          <a:off x="3263900" y="2374900"/>
          <a:ext cx="3536950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7" name="Rovnice" r:id="rId3" imgW="1879560" imgH="253800" progId="Equation.3">
                  <p:embed/>
                </p:oleObj>
              </mc:Choice>
              <mc:Fallback>
                <p:oleObj name="Rovnice" r:id="rId3" imgW="1879560" imgH="253800" progId="Equation.3">
                  <p:embed/>
                  <p:pic>
                    <p:nvPicPr>
                      <p:cNvPr id="9226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63900" y="2374900"/>
                        <a:ext cx="3536950" cy="477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9761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ovéPole 5"/>
          <p:cNvSpPr txBox="1">
            <a:spLocks noChangeArrowheads="1"/>
          </p:cNvSpPr>
          <p:nvPr/>
        </p:nvSpPr>
        <p:spPr bwMode="auto">
          <a:xfrm>
            <a:off x="5313363" y="6557963"/>
            <a:ext cx="8651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s-CZ" altLang="cs-CZ" sz="2000" b="1">
                <a:solidFill>
                  <a:schemeClr val="bg1"/>
                </a:solidFill>
                <a:latin typeface="Garamond" panose="02020404030301010803" pitchFamily="18" charset="0"/>
              </a:rPr>
              <a:t>10/25</a:t>
            </a:r>
          </a:p>
        </p:txBody>
      </p:sp>
      <p:sp>
        <p:nvSpPr>
          <p:cNvPr id="9219" name="TextovéPole 7"/>
          <p:cNvSpPr txBox="1">
            <a:spLocks noChangeArrowheads="1"/>
          </p:cNvSpPr>
          <p:nvPr/>
        </p:nvSpPr>
        <p:spPr bwMode="auto">
          <a:xfrm>
            <a:off x="6804025" y="6589713"/>
            <a:ext cx="2447925" cy="32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cs-CZ" altLang="cs-CZ" sz="700" b="1">
                <a:solidFill>
                  <a:schemeClr val="bg1"/>
                </a:solidFill>
                <a:latin typeface="Garamond" panose="02020404030301010803" pitchFamily="18" charset="0"/>
              </a:rPr>
              <a:t>ÚSTAV MECHANIKY TĚLES, BIOMECHANIKY</a:t>
            </a:r>
          </a:p>
          <a:p>
            <a:pPr>
              <a:spcBef>
                <a:spcPct val="0"/>
              </a:spcBef>
              <a:buFontTx/>
              <a:buNone/>
            </a:pPr>
            <a:endParaRPr lang="cs-CZ" altLang="cs-CZ" sz="100" b="1">
              <a:solidFill>
                <a:schemeClr val="bg1"/>
              </a:solidFill>
              <a:latin typeface="Garamond" panose="02020404030301010803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cs-CZ" altLang="cs-CZ" sz="700" b="1">
                <a:solidFill>
                  <a:schemeClr val="bg1"/>
                </a:solidFill>
                <a:latin typeface="Garamond" panose="02020404030301010803" pitchFamily="18" charset="0"/>
              </a:rPr>
              <a:t>A MECHATRONIKY 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684213" y="4614863"/>
            <a:ext cx="6119812" cy="147732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cs-CZ" sz="1800" dirty="0">
                <a:solidFill>
                  <a:schemeClr val="tx1"/>
                </a:solidFill>
                <a:cs typeface="Times New Roman" panose="02020603050405020304" pitchFamily="18" charset="0"/>
              </a:rPr>
              <a:t>c – </a:t>
            </a:r>
            <a:r>
              <a:rPr lang="cs-CZ" sz="1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cs-CZ" sz="18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material</a:t>
            </a:r>
            <a:r>
              <a:rPr lang="cs-CZ" sz="1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cs-CZ" sz="18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parameter</a:t>
            </a:r>
            <a:r>
              <a:rPr lang="cs-CZ" sz="1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[Pa] </a:t>
            </a:r>
            <a:r>
              <a:rPr lang="cs-CZ" sz="18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defines</a:t>
            </a:r>
            <a:r>
              <a:rPr lang="cs-CZ" sz="1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cs-CZ" sz="18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the</a:t>
            </a:r>
            <a:r>
              <a:rPr lang="cs-CZ" sz="1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cs-CZ" sz="18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slope</a:t>
            </a:r>
            <a:r>
              <a:rPr lang="cs-CZ" sz="1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cs-CZ" sz="18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of</a:t>
            </a:r>
            <a:r>
              <a:rPr lang="cs-CZ" sz="1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cs-CZ" sz="18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the</a:t>
            </a:r>
            <a:r>
              <a:rPr lang="cs-CZ" sz="1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cs-CZ" sz="18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curve</a:t>
            </a:r>
            <a:endParaRPr lang="cs-CZ" sz="18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cs-CZ" sz="1800" dirty="0">
                <a:solidFill>
                  <a:schemeClr val="tx1"/>
                </a:solidFill>
                <a:cs typeface="Times New Roman" panose="02020603050405020304" pitchFamily="18" charset="0"/>
              </a:rPr>
              <a:t>c</a:t>
            </a:r>
            <a:r>
              <a:rPr lang="cs-CZ" sz="1800" baseline="-25000" dirty="0">
                <a:solidFill>
                  <a:schemeClr val="tx1"/>
                </a:solidFill>
                <a:cs typeface="Times New Roman" panose="02020603050405020304" pitchFamily="18" charset="0"/>
              </a:rPr>
              <a:t>1</a:t>
            </a:r>
            <a:r>
              <a:rPr lang="cs-CZ" sz="1800" dirty="0">
                <a:solidFill>
                  <a:schemeClr val="tx1"/>
                </a:solidFill>
                <a:cs typeface="Times New Roman" panose="02020603050405020304" pitchFamily="18" charset="0"/>
              </a:rPr>
              <a:t>, c</a:t>
            </a:r>
            <a:r>
              <a:rPr lang="cs-CZ" sz="1800" baseline="-25000" dirty="0">
                <a:solidFill>
                  <a:schemeClr val="tx1"/>
                </a:solidFill>
                <a:cs typeface="Times New Roman" panose="02020603050405020304" pitchFamily="18" charset="0"/>
              </a:rPr>
              <a:t>2</a:t>
            </a:r>
            <a:r>
              <a:rPr lang="cs-CZ" sz="1800" dirty="0">
                <a:solidFill>
                  <a:schemeClr val="tx1"/>
                </a:solidFill>
                <a:cs typeface="Times New Roman" panose="02020603050405020304" pitchFamily="18" charset="0"/>
              </a:rPr>
              <a:t>, c</a:t>
            </a:r>
            <a:r>
              <a:rPr lang="cs-CZ" sz="1800" baseline="-25000" dirty="0">
                <a:solidFill>
                  <a:schemeClr val="tx1"/>
                </a:solidFill>
                <a:cs typeface="Times New Roman" panose="02020603050405020304" pitchFamily="18" charset="0"/>
              </a:rPr>
              <a:t>3</a:t>
            </a:r>
            <a:r>
              <a:rPr lang="cs-CZ" sz="1800" dirty="0">
                <a:solidFill>
                  <a:schemeClr val="tx1"/>
                </a:solidFill>
                <a:cs typeface="Times New Roman" panose="02020603050405020304" pitchFamily="18" charset="0"/>
              </a:rPr>
              <a:t> – </a:t>
            </a:r>
            <a:r>
              <a:rPr lang="cs-CZ" sz="18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dimensionless</a:t>
            </a:r>
            <a:r>
              <a:rPr lang="cs-CZ" sz="1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cs-CZ" sz="18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parameters</a:t>
            </a:r>
            <a:endParaRPr lang="cs-CZ" sz="18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cs-CZ" sz="1800" dirty="0" err="1">
                <a:solidFill>
                  <a:schemeClr val="tx1"/>
                </a:solidFill>
                <a:cs typeface="Times New Roman" panose="02020603050405020304" pitchFamily="18" charset="0"/>
              </a:rPr>
              <a:t>E</a:t>
            </a:r>
            <a:r>
              <a:rPr lang="cs-CZ" sz="1800" baseline="-25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i</a:t>
            </a:r>
            <a:r>
              <a:rPr lang="cs-CZ" sz="180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cs-CZ" sz="1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– </a:t>
            </a:r>
            <a:r>
              <a:rPr lang="cs-CZ" sz="18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components</a:t>
            </a:r>
            <a:r>
              <a:rPr lang="cs-CZ" sz="1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cs-CZ" sz="18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of</a:t>
            </a:r>
            <a:r>
              <a:rPr lang="cs-CZ" sz="1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Green-</a:t>
            </a:r>
            <a:r>
              <a:rPr lang="cs-CZ" sz="18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Lagrange</a:t>
            </a:r>
            <a:r>
              <a:rPr lang="cs-CZ" sz="1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cs-CZ" sz="18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strain</a:t>
            </a:r>
            <a:r>
              <a:rPr lang="cs-CZ" sz="18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tensor</a:t>
            </a:r>
            <a:endParaRPr lang="cs-CZ" sz="18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>
              <a:defRPr/>
            </a:pPr>
            <a:endParaRPr lang="cs-CZ" altLang="cs-CZ" sz="1800" kern="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cs-CZ" altLang="cs-CZ" sz="1800" kern="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This</a:t>
            </a:r>
            <a:r>
              <a:rPr lang="cs-CZ" altLang="cs-CZ" sz="1800" kern="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model </a:t>
            </a:r>
            <a:r>
              <a:rPr lang="cs-CZ" altLang="cs-CZ" sz="1800" kern="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also</a:t>
            </a:r>
            <a:r>
              <a:rPr lang="cs-CZ" altLang="cs-CZ" sz="1800" kern="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cs-CZ" altLang="cs-CZ" sz="1800" kern="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neglects</a:t>
            </a:r>
            <a:r>
              <a:rPr lang="cs-CZ" altLang="cs-CZ" sz="1800" kern="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cs-CZ" altLang="cs-CZ" sz="1800" kern="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the</a:t>
            </a:r>
            <a:r>
              <a:rPr lang="cs-CZ" altLang="cs-CZ" sz="1800" kern="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cs-CZ" altLang="cs-CZ" sz="1800" kern="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radial</a:t>
            </a:r>
            <a:r>
              <a:rPr lang="cs-CZ" altLang="cs-CZ" sz="1800" kern="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cs-CZ" altLang="cs-CZ" sz="1800" kern="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strain</a:t>
            </a:r>
            <a:r>
              <a:rPr lang="cs-CZ" altLang="cs-CZ" sz="1800" kern="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. </a:t>
            </a:r>
            <a:endParaRPr lang="cs-CZ" altLang="cs-CZ" sz="1800" kern="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grpSp>
        <p:nvGrpSpPr>
          <p:cNvPr id="6" name="Skupina 5"/>
          <p:cNvGrpSpPr/>
          <p:nvPr/>
        </p:nvGrpSpPr>
        <p:grpSpPr>
          <a:xfrm>
            <a:off x="4076700" y="1152649"/>
            <a:ext cx="5067300" cy="2492375"/>
            <a:chOff x="4076700" y="569119"/>
            <a:chExt cx="5067300" cy="2492375"/>
          </a:xfrm>
        </p:grpSpPr>
        <p:cxnSp>
          <p:nvCxnSpPr>
            <p:cNvPr id="18" name="Přímá spojnice se šipkou 17"/>
            <p:cNvCxnSpPr/>
            <p:nvPr/>
          </p:nvCxnSpPr>
          <p:spPr>
            <a:xfrm>
              <a:off x="4532313" y="2169319"/>
              <a:ext cx="3817937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9" name="Volný tvar 1028"/>
            <p:cNvSpPr/>
            <p:nvPr/>
          </p:nvSpPr>
          <p:spPr>
            <a:xfrm>
              <a:off x="4076700" y="1773238"/>
              <a:ext cx="1778000" cy="1182687"/>
            </a:xfrm>
            <a:custGeom>
              <a:avLst/>
              <a:gdLst>
                <a:gd name="connsiteX0" fmla="*/ 0 w 1778000"/>
                <a:gd name="connsiteY0" fmla="*/ 0 h 1183640"/>
                <a:gd name="connsiteX1" fmla="*/ 868680 w 1778000"/>
                <a:gd name="connsiteY1" fmla="*/ 152400 h 1183640"/>
                <a:gd name="connsiteX2" fmla="*/ 1524000 w 1778000"/>
                <a:gd name="connsiteY2" fmla="*/ 523240 h 1183640"/>
                <a:gd name="connsiteX3" fmla="*/ 1778000 w 1778000"/>
                <a:gd name="connsiteY3" fmla="*/ 1183640 h 118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8000" h="1183640">
                  <a:moveTo>
                    <a:pt x="0" y="0"/>
                  </a:moveTo>
                  <a:cubicBezTo>
                    <a:pt x="307340" y="32596"/>
                    <a:pt x="614680" y="65193"/>
                    <a:pt x="868680" y="152400"/>
                  </a:cubicBezTo>
                  <a:cubicBezTo>
                    <a:pt x="1122680" y="239607"/>
                    <a:pt x="1372447" y="351367"/>
                    <a:pt x="1524000" y="523240"/>
                  </a:cubicBezTo>
                  <a:cubicBezTo>
                    <a:pt x="1675553" y="695113"/>
                    <a:pt x="1726776" y="939376"/>
                    <a:pt x="1778000" y="1183640"/>
                  </a:cubicBezTo>
                </a:path>
              </a:pathLst>
            </a:cu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sp>
          <p:nvSpPr>
            <p:cNvPr id="1037" name="Volný tvar 1036"/>
            <p:cNvSpPr/>
            <p:nvPr/>
          </p:nvSpPr>
          <p:spPr>
            <a:xfrm>
              <a:off x="5507038" y="2219325"/>
              <a:ext cx="355600" cy="742950"/>
            </a:xfrm>
            <a:custGeom>
              <a:avLst/>
              <a:gdLst>
                <a:gd name="connsiteX0" fmla="*/ 355600 w 355600"/>
                <a:gd name="connsiteY0" fmla="*/ 741680 h 741680"/>
                <a:gd name="connsiteX1" fmla="*/ 213360 w 355600"/>
                <a:gd name="connsiteY1" fmla="*/ 243840 h 741680"/>
                <a:gd name="connsiteX2" fmla="*/ 0 w 355600"/>
                <a:gd name="connsiteY2" fmla="*/ 0 h 74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5600" h="741680">
                  <a:moveTo>
                    <a:pt x="355600" y="741680"/>
                  </a:moveTo>
                  <a:cubicBezTo>
                    <a:pt x="314113" y="554566"/>
                    <a:pt x="272627" y="367453"/>
                    <a:pt x="213360" y="243840"/>
                  </a:cubicBezTo>
                  <a:cubicBezTo>
                    <a:pt x="154093" y="120227"/>
                    <a:pt x="77046" y="60113"/>
                    <a:pt x="0" y="0"/>
                  </a:cubicBezTo>
                </a:path>
              </a:pathLst>
            </a:custGeom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cs-CZ"/>
            </a:p>
          </p:txBody>
        </p:sp>
        <p:grpSp>
          <p:nvGrpSpPr>
            <p:cNvPr id="5" name="Skupina 4"/>
            <p:cNvGrpSpPr/>
            <p:nvPr/>
          </p:nvGrpSpPr>
          <p:grpSpPr>
            <a:xfrm>
              <a:off x="4089400" y="569119"/>
              <a:ext cx="5054600" cy="2492375"/>
              <a:chOff x="4089400" y="569119"/>
              <a:chExt cx="5054600" cy="2492375"/>
            </a:xfrm>
          </p:grpSpPr>
          <p:cxnSp>
            <p:nvCxnSpPr>
              <p:cNvPr id="19" name="Přímá spojnice se šipkou 18"/>
              <p:cNvCxnSpPr/>
              <p:nvPr/>
            </p:nvCxnSpPr>
            <p:spPr>
              <a:xfrm flipH="1">
                <a:off x="5918200" y="790575"/>
                <a:ext cx="482600" cy="2809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" name="Skupina 1"/>
              <p:cNvGrpSpPr/>
              <p:nvPr/>
            </p:nvGrpSpPr>
            <p:grpSpPr>
              <a:xfrm>
                <a:off x="4089400" y="569119"/>
                <a:ext cx="5054600" cy="2492375"/>
                <a:chOff x="4089400" y="569119"/>
                <a:chExt cx="5054600" cy="2492375"/>
              </a:xfrm>
            </p:grpSpPr>
            <p:cxnSp>
              <p:nvCxnSpPr>
                <p:cNvPr id="15" name="Přímá spojnice se šipkou 14"/>
                <p:cNvCxnSpPr/>
                <p:nvPr/>
              </p:nvCxnSpPr>
              <p:spPr>
                <a:xfrm flipV="1">
                  <a:off x="5508625" y="656431"/>
                  <a:ext cx="0" cy="2232025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223" name="TextovéPole 24"/>
                <p:cNvSpPr txBox="1">
                  <a:spLocks noChangeArrowheads="1"/>
                </p:cNvSpPr>
                <p:nvPr/>
              </p:nvSpPr>
              <p:spPr bwMode="auto">
                <a:xfrm>
                  <a:off x="8101013" y="2169319"/>
                  <a:ext cx="611187" cy="3698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cs-CZ" altLang="cs-CZ" sz="2000">
                      <a:solidFill>
                        <a:schemeClr val="bg2"/>
                      </a:solidFill>
                      <a:latin typeface="Times New Roman" panose="02020603050405020304" pitchFamily="18" charset="0"/>
                    </a:rPr>
                    <a:t>x</a:t>
                  </a:r>
                </a:p>
              </p:txBody>
            </p:sp>
            <p:sp>
              <p:nvSpPr>
                <p:cNvPr id="9224" name="TextovéPole 25"/>
                <p:cNvSpPr txBox="1">
                  <a:spLocks noChangeArrowheads="1"/>
                </p:cNvSpPr>
                <p:nvPr/>
              </p:nvSpPr>
              <p:spPr bwMode="auto">
                <a:xfrm>
                  <a:off x="5149850" y="569119"/>
                  <a:ext cx="611188" cy="3698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cs-CZ" altLang="cs-CZ" sz="2000">
                      <a:solidFill>
                        <a:schemeClr val="bg2"/>
                      </a:solidFill>
                      <a:latin typeface="Times New Roman" panose="02020603050405020304" pitchFamily="18" charset="0"/>
                    </a:rPr>
                    <a:t>y</a:t>
                  </a:r>
                </a:p>
              </p:txBody>
            </p:sp>
            <p:sp>
              <p:nvSpPr>
                <p:cNvPr id="1025" name="Volný tvar 1024"/>
                <p:cNvSpPr/>
                <p:nvPr/>
              </p:nvSpPr>
              <p:spPr>
                <a:xfrm>
                  <a:off x="5597525" y="1762919"/>
                  <a:ext cx="2082800" cy="1143000"/>
                </a:xfrm>
                <a:custGeom>
                  <a:avLst/>
                  <a:gdLst>
                    <a:gd name="connsiteX0" fmla="*/ 2082800 w 2082800"/>
                    <a:gd name="connsiteY0" fmla="*/ 0 h 1143000"/>
                    <a:gd name="connsiteX1" fmla="*/ 772160 w 2082800"/>
                    <a:gd name="connsiteY1" fmla="*/ 127000 h 1143000"/>
                    <a:gd name="connsiteX2" fmla="*/ 233680 w 2082800"/>
                    <a:gd name="connsiteY2" fmla="*/ 447040 h 1143000"/>
                    <a:gd name="connsiteX3" fmla="*/ 0 w 2082800"/>
                    <a:gd name="connsiteY3" fmla="*/ 1143000 h 1143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82800" h="1143000">
                      <a:moveTo>
                        <a:pt x="2082800" y="0"/>
                      </a:moveTo>
                      <a:cubicBezTo>
                        <a:pt x="1581573" y="26246"/>
                        <a:pt x="1080347" y="52493"/>
                        <a:pt x="772160" y="127000"/>
                      </a:cubicBezTo>
                      <a:cubicBezTo>
                        <a:pt x="463973" y="201507"/>
                        <a:pt x="362373" y="277707"/>
                        <a:pt x="233680" y="447040"/>
                      </a:cubicBezTo>
                      <a:cubicBezTo>
                        <a:pt x="104987" y="616373"/>
                        <a:pt x="52493" y="879686"/>
                        <a:pt x="0" y="1143000"/>
                      </a:cubicBezTo>
                    </a:path>
                  </a:pathLst>
                </a:cu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cs-CZ"/>
                </a:p>
              </p:txBody>
            </p:sp>
            <p:sp>
              <p:nvSpPr>
                <p:cNvPr id="9227" name="TextovéPole 1027"/>
                <p:cNvSpPr txBox="1">
                  <a:spLocks noChangeArrowheads="1"/>
                </p:cNvSpPr>
                <p:nvPr/>
              </p:nvSpPr>
              <p:spPr bwMode="auto">
                <a:xfrm>
                  <a:off x="7742238" y="1588294"/>
                  <a:ext cx="647700" cy="3698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cs-CZ" altLang="cs-CZ" sz="2000">
                      <a:solidFill>
                        <a:srgbClr val="0070C0"/>
                      </a:solidFill>
                      <a:latin typeface="Garamond" panose="02020404030301010803" pitchFamily="18" charset="0"/>
                    </a:rPr>
                    <a:t>ln(x)</a:t>
                  </a:r>
                </a:p>
              </p:txBody>
            </p:sp>
            <p:sp>
              <p:nvSpPr>
                <p:cNvPr id="9229" name="Obdélník 1029"/>
                <p:cNvSpPr>
                  <a:spLocks noChangeArrowheads="1"/>
                </p:cNvSpPr>
                <p:nvPr/>
              </p:nvSpPr>
              <p:spPr bwMode="auto">
                <a:xfrm>
                  <a:off x="4089400" y="1770856"/>
                  <a:ext cx="776288" cy="3698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cs-CZ" altLang="cs-CZ" sz="2000">
                      <a:solidFill>
                        <a:srgbClr val="C00000"/>
                      </a:solidFill>
                      <a:latin typeface="Garamond" panose="02020404030301010803" pitchFamily="18" charset="0"/>
                    </a:rPr>
                    <a:t>ln(1-x)</a:t>
                  </a:r>
                </a:p>
              </p:txBody>
            </p:sp>
            <p:sp>
              <p:nvSpPr>
                <p:cNvPr id="46" name="Volný tvar 45"/>
                <p:cNvSpPr/>
                <p:nvPr/>
              </p:nvSpPr>
              <p:spPr>
                <a:xfrm flipH="1">
                  <a:off x="5130800" y="2183606"/>
                  <a:ext cx="366713" cy="742950"/>
                </a:xfrm>
                <a:custGeom>
                  <a:avLst/>
                  <a:gdLst>
                    <a:gd name="connsiteX0" fmla="*/ 355600 w 355600"/>
                    <a:gd name="connsiteY0" fmla="*/ 741680 h 741680"/>
                    <a:gd name="connsiteX1" fmla="*/ 213360 w 355600"/>
                    <a:gd name="connsiteY1" fmla="*/ 243840 h 741680"/>
                    <a:gd name="connsiteX2" fmla="*/ 0 w 355600"/>
                    <a:gd name="connsiteY2" fmla="*/ 0 h 741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55600" h="741680">
                      <a:moveTo>
                        <a:pt x="355600" y="741680"/>
                      </a:moveTo>
                      <a:cubicBezTo>
                        <a:pt x="314113" y="554566"/>
                        <a:pt x="272627" y="367453"/>
                        <a:pt x="213360" y="243840"/>
                      </a:cubicBezTo>
                      <a:cubicBezTo>
                        <a:pt x="154093" y="120227"/>
                        <a:pt x="77046" y="60113"/>
                        <a:pt x="0" y="0"/>
                      </a:cubicBezTo>
                    </a:path>
                  </a:pathLst>
                </a:custGeom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cs-CZ"/>
                </a:p>
              </p:txBody>
            </p:sp>
            <p:sp>
              <p:nvSpPr>
                <p:cNvPr id="47" name="Obdélník 46"/>
                <p:cNvSpPr/>
                <p:nvPr/>
              </p:nvSpPr>
              <p:spPr>
                <a:xfrm>
                  <a:off x="4306888" y="2536031"/>
                  <a:ext cx="847725" cy="36988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>
                    <a:defRPr/>
                  </a:pPr>
                  <a:r>
                    <a:rPr lang="cs-CZ" dirty="0" err="1">
                      <a:solidFill>
                        <a:schemeClr val="accent6">
                          <a:lumMod val="75000"/>
                        </a:schemeClr>
                      </a:solidFill>
                      <a:latin typeface="Garamond" pitchFamily="18" charset="0"/>
                    </a:rPr>
                    <a:t>ln</a:t>
                  </a:r>
                  <a:r>
                    <a:rPr lang="cs-CZ" dirty="0">
                      <a:solidFill>
                        <a:schemeClr val="accent6">
                          <a:lumMod val="75000"/>
                        </a:schemeClr>
                      </a:solidFill>
                      <a:latin typeface="Garamond" pitchFamily="18" charset="0"/>
                    </a:rPr>
                    <a:t>(1-x</a:t>
                  </a:r>
                  <a:r>
                    <a:rPr lang="cs-CZ" baseline="30000" dirty="0">
                      <a:solidFill>
                        <a:schemeClr val="accent6">
                          <a:lumMod val="75000"/>
                        </a:schemeClr>
                      </a:solidFill>
                      <a:latin typeface="Garamond" pitchFamily="18" charset="0"/>
                    </a:rPr>
                    <a:t>2</a:t>
                  </a:r>
                  <a:r>
                    <a:rPr lang="cs-CZ" dirty="0">
                      <a:solidFill>
                        <a:schemeClr val="accent6">
                          <a:lumMod val="75000"/>
                        </a:schemeClr>
                      </a:solidFill>
                      <a:latin typeface="Garamond" pitchFamily="18" charset="0"/>
                    </a:rPr>
                    <a:t>)</a:t>
                  </a:r>
                </a:p>
              </p:txBody>
            </p:sp>
            <p:sp>
              <p:nvSpPr>
                <p:cNvPr id="48" name="Volný tvar 47"/>
                <p:cNvSpPr/>
                <p:nvPr/>
              </p:nvSpPr>
              <p:spPr>
                <a:xfrm flipV="1">
                  <a:off x="5497513" y="1345406"/>
                  <a:ext cx="365125" cy="815975"/>
                </a:xfrm>
                <a:custGeom>
                  <a:avLst/>
                  <a:gdLst>
                    <a:gd name="connsiteX0" fmla="*/ 355600 w 355600"/>
                    <a:gd name="connsiteY0" fmla="*/ 741680 h 741680"/>
                    <a:gd name="connsiteX1" fmla="*/ 213360 w 355600"/>
                    <a:gd name="connsiteY1" fmla="*/ 243840 h 741680"/>
                    <a:gd name="connsiteX2" fmla="*/ 0 w 355600"/>
                    <a:gd name="connsiteY2" fmla="*/ 0 h 741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55600" h="741680">
                      <a:moveTo>
                        <a:pt x="355600" y="741680"/>
                      </a:moveTo>
                      <a:cubicBezTo>
                        <a:pt x="314113" y="554566"/>
                        <a:pt x="272627" y="367453"/>
                        <a:pt x="213360" y="243840"/>
                      </a:cubicBezTo>
                      <a:cubicBezTo>
                        <a:pt x="154093" y="120227"/>
                        <a:pt x="77046" y="60113"/>
                        <a:pt x="0" y="0"/>
                      </a:cubicBezTo>
                    </a:path>
                  </a:pathLst>
                </a:cu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cs-CZ"/>
                </a:p>
              </p:txBody>
            </p:sp>
            <p:sp>
              <p:nvSpPr>
                <p:cNvPr id="49" name="Volný tvar 48"/>
                <p:cNvSpPr/>
                <p:nvPr/>
              </p:nvSpPr>
              <p:spPr>
                <a:xfrm flipH="1" flipV="1">
                  <a:off x="5121275" y="1345406"/>
                  <a:ext cx="376238" cy="815975"/>
                </a:xfrm>
                <a:custGeom>
                  <a:avLst/>
                  <a:gdLst>
                    <a:gd name="connsiteX0" fmla="*/ 355600 w 355600"/>
                    <a:gd name="connsiteY0" fmla="*/ 741680 h 741680"/>
                    <a:gd name="connsiteX1" fmla="*/ 213360 w 355600"/>
                    <a:gd name="connsiteY1" fmla="*/ 243840 h 741680"/>
                    <a:gd name="connsiteX2" fmla="*/ 0 w 355600"/>
                    <a:gd name="connsiteY2" fmla="*/ 0 h 741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55600" h="741680">
                      <a:moveTo>
                        <a:pt x="355600" y="741680"/>
                      </a:moveTo>
                      <a:cubicBezTo>
                        <a:pt x="314113" y="554566"/>
                        <a:pt x="272627" y="367453"/>
                        <a:pt x="213360" y="243840"/>
                      </a:cubicBezTo>
                      <a:cubicBezTo>
                        <a:pt x="154093" y="120227"/>
                        <a:pt x="77046" y="60113"/>
                        <a:pt x="0" y="0"/>
                      </a:cubicBezTo>
                    </a:path>
                  </a:pathLst>
                </a:cu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cs-CZ"/>
                </a:p>
              </p:txBody>
            </p:sp>
            <p:sp>
              <p:nvSpPr>
                <p:cNvPr id="9235" name="Obdélník 1037"/>
                <p:cNvSpPr>
                  <a:spLocks noChangeArrowheads="1"/>
                </p:cNvSpPr>
                <p:nvPr/>
              </p:nvSpPr>
              <p:spPr bwMode="auto">
                <a:xfrm>
                  <a:off x="5940425" y="1259681"/>
                  <a:ext cx="920750" cy="3698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cs-CZ" altLang="cs-CZ" sz="2000">
                      <a:solidFill>
                        <a:schemeClr val="bg2"/>
                      </a:solidFill>
                      <a:latin typeface="Garamond" panose="02020404030301010803" pitchFamily="18" charset="0"/>
                    </a:rPr>
                    <a:t>-ln(1-x</a:t>
                  </a:r>
                  <a:r>
                    <a:rPr lang="cs-CZ" altLang="cs-CZ" sz="2000" baseline="30000">
                      <a:solidFill>
                        <a:schemeClr val="bg2"/>
                      </a:solidFill>
                      <a:latin typeface="Garamond" panose="02020404030301010803" pitchFamily="18" charset="0"/>
                    </a:rPr>
                    <a:t>2</a:t>
                  </a:r>
                  <a:r>
                    <a:rPr lang="cs-CZ" altLang="cs-CZ" sz="2000">
                      <a:solidFill>
                        <a:schemeClr val="bg2"/>
                      </a:solidFill>
                      <a:latin typeface="Garamond" panose="02020404030301010803" pitchFamily="18" charset="0"/>
                    </a:rPr>
                    <a:t>)</a:t>
                  </a:r>
                </a:p>
              </p:txBody>
            </p:sp>
            <p:cxnSp>
              <p:nvCxnSpPr>
                <p:cNvPr id="11" name="Přímá spojnice 10"/>
                <p:cNvCxnSpPr/>
                <p:nvPr/>
              </p:nvCxnSpPr>
              <p:spPr>
                <a:xfrm>
                  <a:off x="5867400" y="569119"/>
                  <a:ext cx="0" cy="2492375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238" name="TextovéPole 20"/>
                <p:cNvSpPr txBox="1">
                  <a:spLocks noChangeArrowheads="1"/>
                </p:cNvSpPr>
                <p:nvPr/>
              </p:nvSpPr>
              <p:spPr bwMode="auto">
                <a:xfrm>
                  <a:off x="6410325" y="604838"/>
                  <a:ext cx="2733675" cy="5397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cs-CZ" altLang="cs-CZ" sz="1600" dirty="0" err="1" smtClean="0">
                      <a:solidFill>
                        <a:schemeClr val="bg2"/>
                      </a:solidFill>
                      <a:latin typeface="Garamond" panose="02020404030301010803" pitchFamily="18" charset="0"/>
                    </a:rPr>
                    <a:t>asymptote</a:t>
                  </a:r>
                  <a:r>
                    <a:rPr lang="cs-CZ" altLang="cs-CZ" sz="1600" dirty="0" smtClean="0">
                      <a:solidFill>
                        <a:schemeClr val="bg2"/>
                      </a:solidFill>
                      <a:latin typeface="Garamond" panose="02020404030301010803" pitchFamily="18" charset="0"/>
                    </a:rPr>
                    <a:t> </a:t>
                  </a:r>
                  <a:r>
                    <a:rPr lang="cs-CZ" altLang="cs-CZ" sz="1600" dirty="0" err="1" smtClean="0">
                      <a:solidFill>
                        <a:schemeClr val="bg2"/>
                      </a:solidFill>
                      <a:latin typeface="Garamond" panose="02020404030301010803" pitchFamily="18" charset="0"/>
                    </a:rPr>
                    <a:t>of</a:t>
                  </a:r>
                  <a:r>
                    <a:rPr lang="cs-CZ" altLang="cs-CZ" sz="1600" dirty="0" smtClean="0">
                      <a:solidFill>
                        <a:schemeClr val="bg2"/>
                      </a:solidFill>
                      <a:latin typeface="Garamond" panose="02020404030301010803" pitchFamily="18" charset="0"/>
                    </a:rPr>
                    <a:t> </a:t>
                  </a:r>
                  <a:r>
                    <a:rPr lang="cs-CZ" altLang="cs-CZ" sz="1600" dirty="0" err="1" smtClean="0">
                      <a:solidFill>
                        <a:schemeClr val="bg2"/>
                      </a:solidFill>
                      <a:latin typeface="Garamond" panose="02020404030301010803" pitchFamily="18" charset="0"/>
                    </a:rPr>
                    <a:t>function</a:t>
                  </a:r>
                  <a:r>
                    <a:rPr lang="cs-CZ" altLang="cs-CZ" sz="1600" dirty="0" smtClean="0">
                      <a:solidFill>
                        <a:schemeClr val="bg2"/>
                      </a:solidFill>
                      <a:latin typeface="Garamond" panose="02020404030301010803" pitchFamily="18" charset="0"/>
                    </a:rPr>
                    <a:t> </a:t>
                  </a:r>
                  <a:endParaRPr lang="cs-CZ" altLang="cs-CZ" sz="1600" dirty="0">
                    <a:solidFill>
                      <a:schemeClr val="bg2"/>
                    </a:solidFill>
                    <a:latin typeface="Garamond" panose="02020404030301010803" pitchFamily="18" charset="0"/>
                  </a:endParaRPr>
                </a:p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cs-CZ" altLang="cs-CZ" sz="1300" dirty="0" smtClean="0">
                      <a:solidFill>
                        <a:schemeClr val="bg2"/>
                      </a:solidFill>
                      <a:latin typeface="Garamond" panose="02020404030301010803" pitchFamily="18" charset="0"/>
                    </a:rPr>
                    <a:t>(in x=1 </a:t>
                  </a:r>
                  <a:r>
                    <a:rPr lang="cs-CZ" altLang="cs-CZ" sz="1300" dirty="0" err="1" smtClean="0">
                      <a:solidFill>
                        <a:schemeClr val="bg2"/>
                      </a:solidFill>
                      <a:latin typeface="Garamond" panose="02020404030301010803" pitchFamily="18" charset="0"/>
                    </a:rPr>
                    <a:t>for</a:t>
                  </a:r>
                  <a:r>
                    <a:rPr lang="cs-CZ" altLang="cs-CZ" sz="1300" dirty="0" smtClean="0">
                      <a:solidFill>
                        <a:schemeClr val="bg2"/>
                      </a:solidFill>
                      <a:latin typeface="Garamond" panose="02020404030301010803" pitchFamily="18" charset="0"/>
                    </a:rPr>
                    <a:t> such </a:t>
                  </a:r>
                  <a:r>
                    <a:rPr lang="cs-CZ" altLang="cs-CZ" sz="1300" dirty="0" err="1" smtClean="0">
                      <a:solidFill>
                        <a:schemeClr val="bg2"/>
                      </a:solidFill>
                      <a:latin typeface="Garamond" panose="02020404030301010803" pitchFamily="18" charset="0"/>
                    </a:rPr>
                    <a:t>formulation</a:t>
                  </a:r>
                  <a:r>
                    <a:rPr lang="cs-CZ" altLang="cs-CZ" sz="1300" dirty="0" smtClean="0">
                      <a:solidFill>
                        <a:schemeClr val="bg2"/>
                      </a:solidFill>
                      <a:latin typeface="Garamond" panose="02020404030301010803" pitchFamily="18" charset="0"/>
                    </a:rPr>
                    <a:t>)</a:t>
                  </a:r>
                  <a:endParaRPr lang="en-GB" altLang="cs-CZ" sz="1300" dirty="0">
                    <a:solidFill>
                      <a:schemeClr val="bg2"/>
                    </a:solidFill>
                    <a:latin typeface="Garamond" panose="02020404030301010803" pitchFamily="18" charset="0"/>
                  </a:endParaRPr>
                </a:p>
              </p:txBody>
            </p:sp>
          </p:grpSp>
        </p:grpSp>
      </p:grpSp>
      <p:sp>
        <p:nvSpPr>
          <p:cNvPr id="34" name="Rectangle 2"/>
          <p:cNvSpPr txBox="1">
            <a:spLocks noChangeArrowheads="1"/>
          </p:cNvSpPr>
          <p:nvPr/>
        </p:nvSpPr>
        <p:spPr bwMode="auto">
          <a:xfrm>
            <a:off x="107950" y="260350"/>
            <a:ext cx="4570413" cy="110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defRPr/>
            </a:pPr>
            <a:r>
              <a:rPr lang="cs-CZ" altLang="cs-CZ" sz="3600" kern="0" dirty="0" err="1" smtClean="0">
                <a:solidFill>
                  <a:srgbClr val="0000FF"/>
                </a:solidFill>
                <a:latin typeface="Times New Roman" panose="02020603050405020304" pitchFamily="18" charset="0"/>
              </a:rPr>
              <a:t>Hyperelastic</a:t>
            </a:r>
            <a:r>
              <a:rPr lang="cs-CZ" altLang="cs-CZ" sz="3600" kern="0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3600" kern="0" dirty="0" err="1" smtClean="0">
                <a:solidFill>
                  <a:srgbClr val="0000FF"/>
                </a:solidFill>
                <a:latin typeface="Times New Roman" panose="02020603050405020304" pitchFamily="18" charset="0"/>
              </a:rPr>
              <a:t>models</a:t>
            </a:r>
            <a:r>
              <a:rPr lang="cs-CZ" altLang="cs-CZ" sz="3600" kern="0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/>
            </a:r>
            <a:br>
              <a:rPr lang="cs-CZ" altLang="cs-CZ" sz="3600" kern="0" dirty="0" smtClean="0">
                <a:solidFill>
                  <a:srgbClr val="0000FF"/>
                </a:solidFill>
                <a:latin typeface="Times New Roman" panose="02020603050405020304" pitchFamily="18" charset="0"/>
              </a:rPr>
            </a:br>
            <a:r>
              <a:rPr lang="cs-CZ" altLang="cs-CZ" sz="2400" kern="0" dirty="0" err="1" smtClean="0">
                <a:solidFill>
                  <a:srgbClr val="0000FF"/>
                </a:solidFill>
                <a:latin typeface="Times New Roman" panose="02020603050405020304" pitchFamily="18" charset="0"/>
              </a:rPr>
              <a:t>based</a:t>
            </a:r>
            <a:r>
              <a:rPr lang="cs-CZ" altLang="cs-CZ" sz="2400" kern="0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 on </a:t>
            </a:r>
            <a:r>
              <a:rPr lang="cs-CZ" altLang="cs-CZ" sz="2400" kern="0" dirty="0" err="1" smtClean="0">
                <a:solidFill>
                  <a:srgbClr val="0000FF"/>
                </a:solidFill>
                <a:latin typeface="Times New Roman" panose="02020603050405020304" pitchFamily="18" charset="0"/>
              </a:rPr>
              <a:t>other</a:t>
            </a:r>
            <a:r>
              <a:rPr lang="cs-CZ" altLang="cs-CZ" sz="2400" kern="0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 </a:t>
            </a:r>
            <a:r>
              <a:rPr lang="cs-CZ" altLang="cs-CZ" sz="2400" kern="0" dirty="0" err="1" smtClean="0">
                <a:solidFill>
                  <a:srgbClr val="0000FF"/>
                </a:solidFill>
                <a:latin typeface="Times New Roman" panose="02020603050405020304" pitchFamily="18" charset="0"/>
              </a:rPr>
              <a:t>functions</a:t>
            </a:r>
            <a:endParaRPr lang="cs-CZ" altLang="cs-CZ" sz="2400" kern="0" dirty="0" smtClean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35" name="Rectangle 4"/>
          <p:cNvSpPr txBox="1">
            <a:spLocks noChangeArrowheads="1"/>
          </p:cNvSpPr>
          <p:nvPr/>
        </p:nvSpPr>
        <p:spPr bwMode="auto">
          <a:xfrm>
            <a:off x="457200" y="1196752"/>
            <a:ext cx="3656013" cy="260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l" eaLnBrk="1" hangingPunct="1">
              <a:defRPr/>
            </a:pPr>
            <a:r>
              <a:rPr lang="cs-CZ" altLang="cs-CZ" sz="2000" b="1" kern="0" dirty="0" err="1">
                <a:latin typeface="Times New Roman" panose="02020603050405020304" pitchFamily="18" charset="0"/>
              </a:rPr>
              <a:t>Orthotropic</a:t>
            </a:r>
            <a:r>
              <a:rPr lang="cs-CZ" altLang="cs-CZ" sz="2000" b="1" kern="0" dirty="0">
                <a:latin typeface="Times New Roman" panose="02020603050405020304" pitchFamily="18" charset="0"/>
              </a:rPr>
              <a:t> </a:t>
            </a:r>
            <a:r>
              <a:rPr lang="cs-CZ" altLang="cs-CZ" sz="2000" b="1" kern="0" dirty="0" err="1">
                <a:latin typeface="Times New Roman" panose="02020603050405020304" pitchFamily="18" charset="0"/>
              </a:rPr>
              <a:t>logarithmic</a:t>
            </a:r>
            <a:r>
              <a:rPr lang="cs-CZ" altLang="cs-CZ" sz="2000" b="1" kern="0" dirty="0">
                <a:latin typeface="Times New Roman" panose="02020603050405020304" pitchFamily="18" charset="0"/>
              </a:rPr>
              <a:t> model </a:t>
            </a:r>
            <a:r>
              <a:rPr lang="cs-CZ" altLang="cs-CZ" sz="2000" b="1" kern="0" dirty="0" err="1">
                <a:latin typeface="Times New Roman" panose="02020603050405020304" pitchFamily="18" charset="0"/>
              </a:rPr>
              <a:t>Takamizawa-Hayashi</a:t>
            </a:r>
            <a:r>
              <a:rPr lang="cs-CZ" altLang="cs-CZ" sz="2000" b="1" kern="0" dirty="0">
                <a:latin typeface="Times New Roman" panose="02020603050405020304" pitchFamily="18" charset="0"/>
              </a:rPr>
              <a:t> (1987)</a:t>
            </a:r>
            <a:endParaRPr lang="cs-CZ" altLang="cs-CZ" sz="2000" kern="0" dirty="0">
              <a:latin typeface="Times New Roman" panose="02020603050405020304" pitchFamily="18" charset="0"/>
            </a:endParaRPr>
          </a:p>
          <a:p>
            <a:pPr algn="l" eaLnBrk="1" hangingPunct="1">
              <a:defRPr/>
            </a:pPr>
            <a:r>
              <a:rPr lang="cs-CZ" altLang="cs-CZ" sz="2000" kern="0" dirty="0" err="1" smtClean="0">
                <a:latin typeface="Times New Roman" panose="02020603050405020304" pitchFamily="18" charset="0"/>
              </a:rPr>
              <a:t>With</a:t>
            </a:r>
            <a:r>
              <a:rPr lang="cs-CZ" altLang="cs-CZ" sz="2000" kern="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2000" kern="0" dirty="0" err="1" smtClean="0">
                <a:latin typeface="Times New Roman" panose="02020603050405020304" pitchFamily="18" charset="0"/>
              </a:rPr>
              <a:t>respect</a:t>
            </a:r>
            <a:r>
              <a:rPr lang="cs-CZ" altLang="cs-CZ" sz="2000" kern="0" dirty="0" smtClean="0">
                <a:latin typeface="Times New Roman" panose="02020603050405020304" pitchFamily="18" charset="0"/>
              </a:rPr>
              <a:t> to </a:t>
            </a:r>
            <a:r>
              <a:rPr lang="cs-CZ" altLang="cs-CZ" sz="2000" kern="0" dirty="0" err="1" smtClean="0">
                <a:latin typeface="Times New Roman" panose="02020603050405020304" pitchFamily="18" charset="0"/>
              </a:rPr>
              <a:t>the</a:t>
            </a:r>
            <a:r>
              <a:rPr lang="cs-CZ" altLang="cs-CZ" sz="2000" kern="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2000" kern="0" dirty="0" err="1" smtClean="0">
                <a:latin typeface="Times New Roman" panose="02020603050405020304" pitchFamily="18" charset="0"/>
              </a:rPr>
              <a:t>character</a:t>
            </a:r>
            <a:r>
              <a:rPr lang="cs-CZ" altLang="cs-CZ" sz="2000" kern="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2000" kern="0" dirty="0" err="1" smtClean="0">
                <a:latin typeface="Times New Roman" panose="02020603050405020304" pitchFamily="18" charset="0"/>
              </a:rPr>
              <a:t>of</a:t>
            </a:r>
            <a:r>
              <a:rPr lang="cs-CZ" altLang="cs-CZ" sz="2000" kern="0" dirty="0" smtClean="0">
                <a:latin typeface="Times New Roman" panose="02020603050405020304" pitchFamily="18" charset="0"/>
              </a:rPr>
              <a:t> stress-</a:t>
            </a:r>
            <a:r>
              <a:rPr lang="cs-CZ" altLang="cs-CZ" sz="2000" kern="0" dirty="0" err="1" smtClean="0">
                <a:latin typeface="Times New Roman" panose="02020603050405020304" pitchFamily="18" charset="0"/>
              </a:rPr>
              <a:t>strain</a:t>
            </a:r>
            <a:r>
              <a:rPr lang="cs-CZ" altLang="cs-CZ" sz="2000" kern="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2000" kern="0" dirty="0" err="1" smtClean="0">
                <a:latin typeface="Times New Roman" panose="02020603050405020304" pitchFamily="18" charset="0"/>
              </a:rPr>
              <a:t>curves</a:t>
            </a:r>
            <a:r>
              <a:rPr lang="cs-CZ" altLang="cs-CZ" sz="2000" kern="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2000" kern="0" dirty="0" err="1" smtClean="0">
                <a:latin typeface="Times New Roman" panose="02020603050405020304" pitchFamily="18" charset="0"/>
              </a:rPr>
              <a:t>of</a:t>
            </a:r>
            <a:r>
              <a:rPr lang="cs-CZ" altLang="cs-CZ" sz="2000" kern="0" dirty="0" smtClean="0">
                <a:latin typeface="Times New Roman" panose="02020603050405020304" pitchFamily="18" charset="0"/>
              </a:rPr>
              <a:t> soft </a:t>
            </a:r>
            <a:r>
              <a:rPr lang="cs-CZ" altLang="cs-CZ" sz="2000" kern="0" dirty="0" err="1" smtClean="0">
                <a:latin typeface="Times New Roman" panose="02020603050405020304" pitchFamily="18" charset="0"/>
              </a:rPr>
              <a:t>tissues</a:t>
            </a:r>
            <a:r>
              <a:rPr lang="cs-CZ" altLang="cs-CZ" sz="2000" kern="0" dirty="0" smtClean="0">
                <a:latin typeface="Times New Roman" panose="02020603050405020304" pitchFamily="18" charset="0"/>
              </a:rPr>
              <a:t>, a (</a:t>
            </a:r>
            <a:r>
              <a:rPr lang="cs-CZ" altLang="cs-CZ" sz="2000" kern="0" dirty="0" err="1" smtClean="0">
                <a:latin typeface="Times New Roman" panose="02020603050405020304" pitchFamily="18" charset="0"/>
              </a:rPr>
              <a:t>modified</a:t>
            </a:r>
            <a:r>
              <a:rPr lang="cs-CZ" altLang="cs-CZ" sz="2000" kern="0" dirty="0" smtClean="0">
                <a:latin typeface="Times New Roman" panose="02020603050405020304" pitchFamily="18" charset="0"/>
              </a:rPr>
              <a:t>) </a:t>
            </a:r>
            <a:r>
              <a:rPr lang="cs-CZ" altLang="cs-CZ" sz="2000" kern="0" dirty="0" err="1" smtClean="0">
                <a:latin typeface="Times New Roman" panose="02020603050405020304" pitchFamily="18" charset="0"/>
              </a:rPr>
              <a:t>logarithmic</a:t>
            </a:r>
            <a:r>
              <a:rPr lang="cs-CZ" altLang="cs-CZ" sz="2000" kern="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2000" kern="0" dirty="0" err="1" smtClean="0">
                <a:latin typeface="Times New Roman" panose="02020603050405020304" pitchFamily="18" charset="0"/>
              </a:rPr>
              <a:t>function</a:t>
            </a:r>
            <a:r>
              <a:rPr lang="cs-CZ" altLang="cs-CZ" sz="2000" kern="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2000" kern="0" dirty="0" err="1" smtClean="0">
                <a:latin typeface="Times New Roman" panose="02020603050405020304" pitchFamily="18" charset="0"/>
              </a:rPr>
              <a:t>can</a:t>
            </a:r>
            <a:r>
              <a:rPr lang="cs-CZ" altLang="cs-CZ" sz="2000" kern="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2000" kern="0" dirty="0" err="1" smtClean="0">
                <a:latin typeface="Times New Roman" panose="02020603050405020304" pitchFamily="18" charset="0"/>
              </a:rPr>
              <a:t>be</a:t>
            </a:r>
            <a:r>
              <a:rPr lang="cs-CZ" altLang="cs-CZ" sz="2000" kern="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2000" kern="0" dirty="0" err="1" smtClean="0">
                <a:latin typeface="Times New Roman" panose="02020603050405020304" pitchFamily="18" charset="0"/>
              </a:rPr>
              <a:t>also</a:t>
            </a:r>
            <a:r>
              <a:rPr lang="cs-CZ" altLang="cs-CZ" sz="2000" kern="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2000" kern="0" dirty="0" err="1" smtClean="0">
                <a:latin typeface="Times New Roman" panose="02020603050405020304" pitchFamily="18" charset="0"/>
              </a:rPr>
              <a:t>used</a:t>
            </a:r>
            <a:r>
              <a:rPr lang="cs-CZ" altLang="cs-CZ" sz="2000" kern="0" dirty="0" smtClean="0">
                <a:latin typeface="Times New Roman" panose="02020603050405020304" pitchFamily="18" charset="0"/>
              </a:rPr>
              <a:t>. </a:t>
            </a:r>
            <a:r>
              <a:rPr lang="cs-CZ" altLang="cs-CZ" sz="2000" kern="0" dirty="0" err="1" smtClean="0">
                <a:latin typeface="Times New Roman" panose="02020603050405020304" pitchFamily="18" charset="0"/>
              </a:rPr>
              <a:t>Squared</a:t>
            </a:r>
            <a:r>
              <a:rPr lang="cs-CZ" altLang="cs-CZ" sz="2000" kern="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2000" kern="0" dirty="0" err="1" smtClean="0">
                <a:latin typeface="Times New Roman" panose="02020603050405020304" pitchFamily="18" charset="0"/>
              </a:rPr>
              <a:t>strains</a:t>
            </a:r>
            <a:r>
              <a:rPr lang="cs-CZ" altLang="cs-CZ" sz="2000" kern="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2000" kern="0" dirty="0" err="1" smtClean="0">
                <a:latin typeface="Times New Roman" panose="02020603050405020304" pitchFamily="18" charset="0"/>
              </a:rPr>
              <a:t>ensure</a:t>
            </a:r>
            <a:r>
              <a:rPr lang="cs-CZ" altLang="cs-CZ" sz="2000" kern="0" dirty="0" smtClean="0">
                <a:latin typeface="Times New Roman" panose="02020603050405020304" pitchFamily="18" charset="0"/>
              </a:rPr>
              <a:t> </a:t>
            </a:r>
            <a:r>
              <a:rPr lang="cs-CZ" altLang="cs-CZ" sz="2000" kern="0" dirty="0" err="1" smtClean="0">
                <a:latin typeface="Times New Roman" panose="02020603050405020304" pitchFamily="18" charset="0"/>
              </a:rPr>
              <a:t>the</a:t>
            </a:r>
            <a:r>
              <a:rPr lang="cs-CZ" altLang="cs-CZ" sz="2000" kern="0" dirty="0" smtClean="0">
                <a:latin typeface="Times New Roman" panose="02020603050405020304" pitchFamily="18" charset="0"/>
              </a:rPr>
              <a:t> SEDF to </a:t>
            </a:r>
            <a:r>
              <a:rPr lang="cs-CZ" altLang="cs-CZ" sz="2000" kern="0" dirty="0" err="1" smtClean="0">
                <a:latin typeface="Times New Roman" panose="02020603050405020304" pitchFamily="18" charset="0"/>
              </a:rPr>
              <a:t>be</a:t>
            </a:r>
            <a:r>
              <a:rPr lang="cs-CZ" altLang="cs-CZ" sz="2000" kern="0" dirty="0" smtClean="0">
                <a:latin typeface="Times New Roman" panose="02020603050405020304" pitchFamily="18" charset="0"/>
              </a:rPr>
              <a:t> positive </a:t>
            </a:r>
            <a:r>
              <a:rPr lang="cs-CZ" altLang="cs-CZ" sz="2000" kern="0" dirty="0" err="1" smtClean="0">
                <a:latin typeface="Times New Roman" panose="02020603050405020304" pitchFamily="18" charset="0"/>
              </a:rPr>
              <a:t>also</a:t>
            </a:r>
            <a:r>
              <a:rPr lang="cs-CZ" altLang="cs-CZ" sz="2000" kern="0" dirty="0" smtClean="0">
                <a:latin typeface="Times New Roman" panose="02020603050405020304" pitchFamily="18" charset="0"/>
              </a:rPr>
              <a:t> in </a:t>
            </a:r>
            <a:r>
              <a:rPr lang="cs-CZ" altLang="cs-CZ" sz="2000" kern="0" dirty="0" err="1" smtClean="0">
                <a:latin typeface="Times New Roman" panose="02020603050405020304" pitchFamily="18" charset="0"/>
              </a:rPr>
              <a:t>compression</a:t>
            </a:r>
            <a:r>
              <a:rPr lang="cs-CZ" altLang="cs-CZ" sz="2000" kern="0" dirty="0" smtClean="0">
                <a:latin typeface="Times New Roman" panose="02020603050405020304" pitchFamily="18" charset="0"/>
              </a:rPr>
              <a:t>.</a:t>
            </a:r>
          </a:p>
          <a:p>
            <a:pPr eaLnBrk="1" hangingPunct="1">
              <a:defRPr/>
            </a:pPr>
            <a:r>
              <a:rPr lang="cs-CZ" altLang="cs-CZ" sz="2000" kern="0" dirty="0" smtClean="0">
                <a:latin typeface="Times New Roman" panose="02020603050405020304" pitchFamily="18" charset="0"/>
              </a:rPr>
              <a:t>				</a:t>
            </a:r>
          </a:p>
        </p:txBody>
      </p:sp>
      <p:grpSp>
        <p:nvGrpSpPr>
          <p:cNvPr id="9241" name="Group 15"/>
          <p:cNvGrpSpPr>
            <a:grpSpLocks/>
          </p:cNvGrpSpPr>
          <p:nvPr/>
        </p:nvGrpSpPr>
        <p:grpSpPr bwMode="auto">
          <a:xfrm>
            <a:off x="1763688" y="4051473"/>
            <a:ext cx="6357937" cy="601663"/>
            <a:chOff x="1156" y="13680"/>
            <a:chExt cx="8636" cy="720"/>
          </a:xfrm>
        </p:grpSpPr>
        <p:graphicFrame>
          <p:nvGraphicFramePr>
            <p:cNvPr id="9242" name="Object 16"/>
            <p:cNvGraphicFramePr>
              <a:graphicFrameLocks noChangeAspect="1"/>
            </p:cNvGraphicFramePr>
            <p:nvPr/>
          </p:nvGraphicFramePr>
          <p:xfrm>
            <a:off x="1156" y="13876"/>
            <a:ext cx="2079" cy="3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16" name="Rovnice" r:id="rId3" imgW="1040948" imgH="203112" progId="Equation.3">
                    <p:embed/>
                  </p:oleObj>
                </mc:Choice>
                <mc:Fallback>
                  <p:oleObj name="Rovnice" r:id="rId3" imgW="1040948" imgH="203112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56" y="13876"/>
                          <a:ext cx="2079" cy="38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43" name="Object 17"/>
            <p:cNvGraphicFramePr>
              <a:graphicFrameLocks noChangeAspect="1"/>
            </p:cNvGraphicFramePr>
            <p:nvPr/>
          </p:nvGraphicFramePr>
          <p:xfrm>
            <a:off x="5184" y="13696"/>
            <a:ext cx="3580" cy="5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17" name="Rovnice" r:id="rId5" imgW="1841500" imgH="304800" progId="Equation.3">
                    <p:embed/>
                  </p:oleObj>
                </mc:Choice>
                <mc:Fallback>
                  <p:oleObj name="Rovnice" r:id="rId5" imgW="1841500" imgH="304800" progId="Equation.3">
                    <p:embed/>
                    <p:pic>
                      <p:nvPicPr>
                        <p:cNvPr id="0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84" y="13696"/>
                          <a:ext cx="3580" cy="5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44" name="Text Box 18"/>
            <p:cNvSpPr txBox="1">
              <a:spLocks noChangeArrowheads="1"/>
            </p:cNvSpPr>
            <p:nvPr/>
          </p:nvSpPr>
          <p:spPr bwMode="auto">
            <a:xfrm>
              <a:off x="9072" y="13680"/>
              <a:ext cx="720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cs-CZ" altLang="cs-CZ" sz="2000">
                <a:solidFill>
                  <a:schemeClr val="bg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9245" name="Text Box 19"/>
            <p:cNvSpPr txBox="1">
              <a:spLocks noChangeArrowheads="1"/>
            </p:cNvSpPr>
            <p:nvPr/>
          </p:nvSpPr>
          <p:spPr bwMode="auto">
            <a:xfrm>
              <a:off x="3600" y="13824"/>
              <a:ext cx="1296" cy="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cs-CZ" altLang="cs-CZ" sz="2000" dirty="0" err="1" smtClean="0">
                  <a:latin typeface="Times New Roman" panose="02020603050405020304" pitchFamily="18" charset="0"/>
                </a:rPr>
                <a:t>where</a:t>
              </a:r>
              <a:endParaRPr lang="cs-CZ" altLang="cs-CZ" sz="2000" dirty="0">
                <a:latin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7475</TotalTime>
  <Words>606</Words>
  <Application>Microsoft Office PowerPoint</Application>
  <PresentationFormat>Předvádění na obrazovce (4:3)</PresentationFormat>
  <Paragraphs>68</Paragraphs>
  <Slides>4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11" baseType="lpstr">
      <vt:lpstr>Arial</vt:lpstr>
      <vt:lpstr>Cambria Math</vt:lpstr>
      <vt:lpstr>Garamond</vt:lpstr>
      <vt:lpstr>Times New Roman</vt:lpstr>
      <vt:lpstr>Wingdings</vt:lpstr>
      <vt:lpstr>Výchozí návrh</vt:lpstr>
      <vt:lpstr>Rovnice</vt:lpstr>
      <vt:lpstr>Prezentace aplikace PowerPoint</vt:lpstr>
      <vt:lpstr>Prezentace aplikace PowerPoint</vt:lpstr>
      <vt:lpstr>Hyperelastic models based on exponential functions</vt:lpstr>
      <vt:lpstr>Prezentace aplikace PowerPoint</vt:lpstr>
    </vt:vector>
  </TitlesOfParts>
  <Company>ÚMT FSI VUT v Brně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Biomechanics  of smooth muscle cells</dc:title>
  <dc:creator>Ing. Jiří Burša</dc:creator>
  <cp:lastModifiedBy>bursa</cp:lastModifiedBy>
  <cp:revision>471</cp:revision>
  <dcterms:created xsi:type="dcterms:W3CDTF">2004-09-29T06:35:38Z</dcterms:created>
  <dcterms:modified xsi:type="dcterms:W3CDTF">2023-10-27T07:15:59Z</dcterms:modified>
</cp:coreProperties>
</file>